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2"/>
  </p:notesMasterIdLst>
  <p:sldIdLst>
    <p:sldId id="256" r:id="rId2"/>
    <p:sldId id="2366" r:id="rId3"/>
    <p:sldId id="681" r:id="rId4"/>
    <p:sldId id="704" r:id="rId5"/>
    <p:sldId id="705" r:id="rId6"/>
    <p:sldId id="1801" r:id="rId7"/>
    <p:sldId id="2283" r:id="rId8"/>
    <p:sldId id="2284" r:id="rId9"/>
    <p:sldId id="1802" r:id="rId10"/>
    <p:sldId id="1803" r:id="rId11"/>
    <p:sldId id="310" r:id="rId12"/>
    <p:sldId id="2286" r:id="rId13"/>
    <p:sldId id="714" r:id="rId14"/>
    <p:sldId id="710" r:id="rId15"/>
    <p:sldId id="2287" r:id="rId16"/>
    <p:sldId id="2288" r:id="rId17"/>
    <p:sldId id="756" r:id="rId18"/>
    <p:sldId id="757" r:id="rId19"/>
    <p:sldId id="759" r:id="rId20"/>
    <p:sldId id="758" r:id="rId21"/>
    <p:sldId id="763" r:id="rId22"/>
    <p:sldId id="766" r:id="rId23"/>
    <p:sldId id="767" r:id="rId24"/>
    <p:sldId id="792" r:id="rId25"/>
    <p:sldId id="793" r:id="rId26"/>
    <p:sldId id="794" r:id="rId27"/>
    <p:sldId id="795" r:id="rId28"/>
    <p:sldId id="803" r:id="rId29"/>
    <p:sldId id="804" r:id="rId30"/>
    <p:sldId id="805" r:id="rId31"/>
    <p:sldId id="784" r:id="rId32"/>
    <p:sldId id="786" r:id="rId33"/>
    <p:sldId id="2378" r:id="rId34"/>
    <p:sldId id="2367" r:id="rId35"/>
    <p:sldId id="2368" r:id="rId36"/>
    <p:sldId id="2369" r:id="rId37"/>
    <p:sldId id="2370" r:id="rId38"/>
    <p:sldId id="2371" r:id="rId39"/>
    <p:sldId id="2372" r:id="rId40"/>
    <p:sldId id="2373" r:id="rId41"/>
    <p:sldId id="2374" r:id="rId42"/>
    <p:sldId id="2375" r:id="rId43"/>
    <p:sldId id="2380" r:id="rId44"/>
    <p:sldId id="2361" r:id="rId45"/>
    <p:sldId id="2362" r:id="rId46"/>
    <p:sldId id="2376" r:id="rId47"/>
    <p:sldId id="2377" r:id="rId48"/>
    <p:sldId id="2381" r:id="rId49"/>
    <p:sldId id="2382" r:id="rId50"/>
    <p:sldId id="2359" r:id="rId51"/>
  </p:sldIdLst>
  <p:sldSz cx="12192000" cy="6858000"/>
  <p:notesSz cx="6858000" cy="9144000"/>
  <p:embeddedFontLst>
    <p:embeddedFont>
      <p:font typeface="Fira Sans Extra Condensed" panose="020F0502020204030204" pitchFamily="34" charset="0"/>
      <p:regular r:id="rId53"/>
      <p:bold r:id="rId54"/>
      <p:italic r:id="rId55"/>
      <p:boldItalic r:id="rId56"/>
    </p:embeddedFont>
    <p:embeddedFont>
      <p:font typeface="Old Standard TT" panose="020B0604020202020204" pitchFamily="34" charset="0"/>
      <p:regular r:id="rId57"/>
      <p:bold r:id="rId58"/>
      <p:italic r:id="rId59"/>
      <p:boldItalic r:id="rId60"/>
    </p:embeddedFont>
    <p:embeddedFont>
      <p:font typeface="Roboto" panose="02000000000000000000" pitchFamily="2" charset="0"/>
      <p:regular r:id="rId61"/>
      <p:bold r:id="rId62"/>
      <p:italic r:id="rId63"/>
      <p:boldItalic r:id="rId64"/>
    </p:embeddedFont>
    <p:embeddedFont>
      <p:font typeface="Tahoma" panose="020B0604030504040204" pitchFamily="34" charset="0"/>
      <p:regular r:id="rId65"/>
      <p:bold r:id="rId66"/>
    </p:embeddedFont>
    <p:embeddedFont>
      <p:font typeface="Times" panose="02020603050405020304" pitchFamily="18"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398"/>
  </p:normalViewPr>
  <p:slideViewPr>
    <p:cSldViewPr snapToGrid="0">
      <p:cViewPr varScale="1">
        <p:scale>
          <a:sx n="93" d="100"/>
          <a:sy n="93" d="100"/>
        </p:scale>
        <p:origin x="216" y="33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69294373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42631168"/>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1" r:id="rId8"/>
    <p:sldLayoutId id="214748366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http://loxoaytuynel.com/wp-content/uploads/2017/04/l%C3%B2-tr%E1%BA%A7n-b%E1%BA%B1ng-300x169.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TextBox 5">
            <a:extLst>
              <a:ext uri="{FF2B5EF4-FFF2-40B4-BE49-F238E27FC236}">
                <a16:creationId xmlns:a16="http://schemas.microsoft.com/office/drawing/2014/main" id="{7360A2EF-0ECE-DEE4-9F92-7B233559143E}"/>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F03C9A7C-DF3D-CE23-F8F0-5EFAA333CE9B}"/>
              </a:ext>
            </a:extLst>
          </p:cNvPr>
          <p:cNvSpPr txBox="1">
            <a:spLocks/>
          </p:cNvSpPr>
          <p:nvPr/>
        </p:nvSpPr>
        <p:spPr>
          <a:xfrm>
            <a:off x="597347" y="1048259"/>
            <a:ext cx="7796487" cy="152337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a:solidFill>
                  <a:schemeClr val="accent1">
                    <a:lumMod val="50000"/>
                  </a:schemeClr>
                </a:solidFill>
              </a:rPr>
              <a:t>TRAINING PROGRAMME </a:t>
            </a:r>
            <a:br>
              <a:rPr lang="en-US" sz="3600" b="1">
                <a:solidFill>
                  <a:schemeClr val="accent1">
                    <a:lumMod val="50000"/>
                  </a:schemeClr>
                </a:solidFill>
              </a:rPr>
            </a:br>
            <a:r>
              <a:rPr lang="en-US" sz="3600" b="1">
                <a:solidFill>
                  <a:schemeClr val="accent1">
                    <a:lumMod val="50000"/>
                  </a:schemeClr>
                </a:solidFill>
              </a:rPr>
              <a:t>FOR </a:t>
            </a:r>
            <a:r>
              <a:rPr lang="en-US" sz="3600" b="1">
                <a:solidFill>
                  <a:srgbClr val="87C6CC">
                    <a:lumMod val="50000"/>
                  </a:srgbClr>
                </a:solidFill>
              </a:rPr>
              <a:t>INDUSTRIAL ENTERPRISEs</a:t>
            </a:r>
            <a:endParaRPr lang="en-US" sz="3600" b="1" dirty="0">
              <a:solidFill>
                <a:schemeClr val="accent1">
                  <a:lumMod val="50000"/>
                </a:schemeClr>
              </a:solidFill>
            </a:endParaRPr>
          </a:p>
        </p:txBody>
      </p:sp>
      <p:sp>
        <p:nvSpPr>
          <p:cNvPr id="8" name="Subtitle 2">
            <a:extLst>
              <a:ext uri="{FF2B5EF4-FFF2-40B4-BE49-F238E27FC236}">
                <a16:creationId xmlns:a16="http://schemas.microsoft.com/office/drawing/2014/main" id="{5E0F3A7E-B0F2-BD80-991A-203E22A675A9}"/>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sz="2000" b="1" dirty="0">
                <a:solidFill>
                  <a:schemeClr val="accent1">
                    <a:lumMod val="50000"/>
                  </a:schemeClr>
                </a:solidFill>
              </a:rPr>
              <a:t>Module 4.5. </a:t>
            </a:r>
            <a:endParaRPr lang="en-US" sz="2000" b="1" dirty="0">
              <a:solidFill>
                <a:schemeClr val="accent1">
                  <a:lumMod val="50000"/>
                </a:schemeClr>
              </a:solidFill>
            </a:endParaRPr>
          </a:p>
          <a:p>
            <a:pPr marL="0" indent="0" algn="just"/>
            <a:r>
              <a:rPr lang="en-US" sz="2000" b="1" dirty="0">
                <a:solidFill>
                  <a:schemeClr val="accent1">
                    <a:lumMod val="50000"/>
                  </a:schemeClr>
                </a:solidFill>
              </a:rPr>
              <a:t>Current and potential of EE in brick and ceramic industries in Vietnam</a:t>
            </a:r>
            <a:endParaRPr lang="en-VN"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39071"/>
            <a:ext cx="10972800"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Proportion of energy consumption: </a:t>
            </a:r>
            <a:r>
              <a:rPr lang="en-US" sz="1800" dirty="0">
                <a:solidFill>
                  <a:schemeClr val="tx1"/>
                </a:solidFill>
              </a:rPr>
              <a:t>The industrial sector accounts for about 54% of the total energy consumption in the country.</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Industries with high energy consumption:</a:t>
            </a:r>
            <a:endParaRPr lang="en-US" altLang="en-US" sz="1800"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 steel production, cement, textile, wood processing, and chemical industries.</a:t>
            </a:r>
            <a:endParaRPr lang="en-US" altLang="en-US" sz="18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vi-VN" sz="1800" dirty="0">
                <a:solidFill>
                  <a:schemeClr val="tx1"/>
                </a:solidFill>
                <a:latin typeface="+mn-lt"/>
                <a:cs typeface="Arial" panose="020B0604020202020204" pitchFamily="34" charset="0"/>
              </a:rPr>
              <a:t>W</a:t>
            </a:r>
            <a:r>
              <a:rPr lang="en-US" sz="1800" dirty="0" err="1">
                <a:solidFill>
                  <a:schemeClr val="tx1"/>
                </a:solidFill>
                <a:latin typeface="+mn-lt"/>
                <a:cs typeface="Arial" panose="020B0604020202020204" pitchFamily="34" charset="0"/>
              </a:rPr>
              <a:t>hile</a:t>
            </a:r>
            <a:r>
              <a:rPr lang="en-US" sz="1800" dirty="0">
                <a:solidFill>
                  <a:schemeClr val="tx1"/>
                </a:solidFill>
                <a:latin typeface="+mn-lt"/>
                <a:cs typeface="Arial" panose="020B0604020202020204" pitchFamily="34" charset="0"/>
              </a:rPr>
              <a:t> Bricks and Ceramics are not the largest energy consuming industry,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however</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brick</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Ceramics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processing</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is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complicated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with</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many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energy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consumption</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equipment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especially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are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kilns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spray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dryers</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that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consume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large</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amount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of</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heat</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and</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high</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potential</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of</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energy</a:t>
            </a:r>
            <a:r>
              <a:rPr lang="vi-VN" sz="1800" dirty="0">
                <a:solidFill>
                  <a:schemeClr val="tx1"/>
                </a:solidFill>
                <a:latin typeface="+mn-lt"/>
                <a:cs typeface="Arial" panose="020B0604020202020204" pitchFamily="34" charset="0"/>
              </a:rPr>
              <a:t> </a:t>
            </a:r>
            <a:r>
              <a:rPr lang="vi-VN" sz="1800" dirty="0" err="1">
                <a:solidFill>
                  <a:schemeClr val="tx1"/>
                </a:solidFill>
                <a:latin typeface="+mn-lt"/>
                <a:cs typeface="Arial" panose="020B0604020202020204" pitchFamily="34" charset="0"/>
              </a:rPr>
              <a:t>saving</a:t>
            </a:r>
            <a:r>
              <a:rPr lang="en-US" sz="1800" dirty="0">
                <a:solidFill>
                  <a:schemeClr val="tx1"/>
                </a:solidFill>
                <a:latin typeface="+mn-lt"/>
                <a:cs typeface="Arial" panose="020B0604020202020204" pitchFamily="34" charset="0"/>
              </a:rPr>
              <a:t>.</a:t>
            </a:r>
            <a:endParaRPr lang="en-US" altLang="en-US" sz="18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Energy efficiency: </a:t>
            </a:r>
            <a:r>
              <a:rPr lang="en-US" sz="1800" dirty="0">
                <a:solidFill>
                  <a:schemeClr val="tx1"/>
                </a:solidFill>
              </a:rPr>
              <a:t>Energy consumption efficiency remains low, with significant waste due to outdated technology and inefficient management.</a:t>
            </a:r>
            <a:r>
              <a:rPr lang="en-US" altLang="en-US" sz="1800"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330455"/>
            <a:ext cx="5073109"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800" dirty="0">
                <a:solidFill>
                  <a:schemeClr val="tx1"/>
                </a:solidFill>
              </a:rPr>
              <a:t>Proportion of energy consumption by sector:</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Manufacturing sector:</a:t>
            </a:r>
            <a:r>
              <a:rPr lang="en-US" altLang="en-US" sz="1800" dirty="0">
                <a:solidFill>
                  <a:schemeClr val="tx1"/>
                </a:solidFill>
                <a:latin typeface="+mn-lt"/>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Construction sector:</a:t>
            </a:r>
            <a:r>
              <a:rPr lang="en-US" altLang="en-US" sz="1800" dirty="0">
                <a:solidFill>
                  <a:schemeClr val="tx1"/>
                </a:solidFill>
                <a:latin typeface="+mn-lt"/>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Mining sector: </a:t>
            </a:r>
            <a:r>
              <a:rPr lang="en-US" altLang="en-US" sz="1800" dirty="0">
                <a:solidFill>
                  <a:schemeClr val="tx1"/>
                </a:solidFill>
                <a:latin typeface="+mn-lt"/>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Transportation and logistics sector</a:t>
            </a:r>
            <a:r>
              <a:rPr lang="en-US" altLang="en-US" sz="1800" dirty="0">
                <a:solidFill>
                  <a:schemeClr val="tx1"/>
                </a:solidFill>
                <a:latin typeface="+mn-lt"/>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800" dirty="0">
                <a:solidFill>
                  <a:schemeClr val="tx1"/>
                </a:solidFill>
              </a:rPr>
              <a:t>Main types of energy used:</a:t>
            </a:r>
            <a:endParaRPr lang="en-US" altLang="en-US" sz="18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800" dirty="0">
                <a:solidFill>
                  <a:schemeClr val="tx1"/>
                </a:solidFill>
                <a:latin typeface="+mn-lt"/>
                <a:cs typeface="Arial" panose="020B0604020202020204" pitchFamily="34" charset="0"/>
              </a:rPr>
              <a:t>Electricity: </a:t>
            </a:r>
            <a:r>
              <a:rPr lang="en-US" sz="1800" dirty="0">
                <a:solidFill>
                  <a:schemeClr val="tx1"/>
                </a:solidFill>
                <a:latin typeface="+mn-lt"/>
                <a:cs typeface="Arial" panose="020B0604020202020204" pitchFamily="34" charset="0"/>
              </a:rPr>
              <a:t>Account for the largest proportion in the energy consumption structure of the industrial sector.</a:t>
            </a:r>
            <a:endParaRPr lang="en-US" altLang="en-US" sz="1800" dirty="0">
              <a:solidFill>
                <a:schemeClr val="tx1"/>
              </a:solidFill>
              <a:latin typeface="+mn-lt"/>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800" dirty="0">
                <a:solidFill>
                  <a:schemeClr val="tx1"/>
                </a:solidFill>
                <a:latin typeface="+mn-lt"/>
                <a:cs typeface="Arial" panose="020B0604020202020204" pitchFamily="34" charset="0"/>
              </a:rPr>
              <a:t>Coal: Mainly used in the cement and metallurgy industries.</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r>
              <a:rPr lang="vi-VN" dirty="0">
                <a:solidFill>
                  <a:schemeClr val="accent1">
                    <a:lumMod val="50000"/>
                  </a:schemeClr>
                </a:solidFill>
              </a:rPr>
              <a:t> in </a:t>
            </a:r>
            <a:r>
              <a:rPr lang="vi-VN" dirty="0" err="1">
                <a:solidFill>
                  <a:schemeClr val="accent1">
                    <a:lumMod val="50000"/>
                  </a:schemeClr>
                </a:solidFill>
              </a:rPr>
              <a:t>brick</a:t>
            </a:r>
            <a:r>
              <a:rPr lang="vi-VN" dirty="0">
                <a:solidFill>
                  <a:schemeClr val="accent1">
                    <a:lumMod val="50000"/>
                  </a:schemeClr>
                </a:solidFill>
              </a:rPr>
              <a:t> </a:t>
            </a:r>
            <a:r>
              <a:rPr lang="vi-VN" dirty="0" err="1">
                <a:solidFill>
                  <a:schemeClr val="accent1">
                    <a:lumMod val="50000"/>
                  </a:schemeClr>
                </a:solidFill>
              </a:rPr>
              <a:t>and</a:t>
            </a:r>
            <a:r>
              <a:rPr lang="vi-VN" dirty="0">
                <a:solidFill>
                  <a:schemeClr val="accent1">
                    <a:lumMod val="50000"/>
                  </a:schemeClr>
                </a:solidFill>
              </a:rPr>
              <a:t> </a:t>
            </a:r>
            <a:r>
              <a:rPr lang="vi-VN" dirty="0" err="1">
                <a:solidFill>
                  <a:schemeClr val="accent1">
                    <a:lumMod val="50000"/>
                  </a:schemeClr>
                </a:solidFill>
              </a:rPr>
              <a:t>ceramic</a:t>
            </a:r>
            <a:r>
              <a:rPr lang="vi-VN" dirty="0">
                <a:solidFill>
                  <a:schemeClr val="accent1">
                    <a:lumMod val="50000"/>
                  </a:schemeClr>
                </a:solidFill>
              </a:rPr>
              <a:t> </a:t>
            </a:r>
            <a:r>
              <a:rPr lang="vi-VN" dirty="0" err="1">
                <a:solidFill>
                  <a:schemeClr val="accent1">
                    <a:lumMod val="50000"/>
                  </a:schemeClr>
                </a:solidFill>
              </a:rPr>
              <a:t>processing</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745067" y="1349970"/>
            <a:ext cx="11028459"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solidFill>
                  <a:schemeClr val="tx1"/>
                </a:solidFill>
              </a:rPr>
              <a:t>Many enterprises still use old technology, which consumes high amounts of energy and causes environmental pollution.</a:t>
            </a:r>
            <a:r>
              <a:rPr lang="vi-VN" dirty="0">
                <a:solidFill>
                  <a:schemeClr val="tx1"/>
                </a:solidFill>
              </a:rPr>
              <a:t> In </a:t>
            </a:r>
            <a:r>
              <a:rPr lang="vi-VN" dirty="0" err="1">
                <a:solidFill>
                  <a:schemeClr val="tx1"/>
                </a:solidFill>
              </a:rPr>
              <a:t>brick</a:t>
            </a:r>
            <a:r>
              <a:rPr lang="vi-VN" dirty="0">
                <a:solidFill>
                  <a:schemeClr val="tx1"/>
                </a:solidFill>
              </a:rPr>
              <a:t> </a:t>
            </a:r>
            <a:r>
              <a:rPr lang="vi-VN" dirty="0" err="1">
                <a:solidFill>
                  <a:schemeClr val="tx1"/>
                </a:solidFill>
              </a:rPr>
              <a:t>manufacturing</a:t>
            </a:r>
            <a:r>
              <a:rPr lang="vi-VN" dirty="0">
                <a:solidFill>
                  <a:schemeClr val="tx1"/>
                </a:solidFill>
              </a:rPr>
              <a:t>, </a:t>
            </a:r>
            <a:r>
              <a:rPr lang="vi-VN" dirty="0" err="1">
                <a:solidFill>
                  <a:schemeClr val="tx1"/>
                </a:solidFill>
              </a:rPr>
              <a:t>there</a:t>
            </a:r>
            <a:r>
              <a:rPr lang="vi-VN" dirty="0">
                <a:solidFill>
                  <a:schemeClr val="tx1"/>
                </a:solidFill>
              </a:rPr>
              <a:t> </a:t>
            </a:r>
            <a:r>
              <a:rPr lang="vi-VN" dirty="0" err="1">
                <a:solidFill>
                  <a:schemeClr val="tx1"/>
                </a:solidFill>
              </a:rPr>
              <a:t>are</a:t>
            </a:r>
            <a:r>
              <a:rPr lang="vi-VN" dirty="0">
                <a:solidFill>
                  <a:schemeClr val="tx1"/>
                </a:solidFill>
              </a:rPr>
              <a:t> </a:t>
            </a:r>
            <a:r>
              <a:rPr lang="vi-VN" dirty="0" err="1">
                <a:solidFill>
                  <a:schemeClr val="tx1"/>
                </a:solidFill>
              </a:rPr>
              <a:t>many</a:t>
            </a:r>
            <a:r>
              <a:rPr lang="vi-VN" dirty="0">
                <a:solidFill>
                  <a:schemeClr val="tx1"/>
                </a:solidFill>
              </a:rPr>
              <a:t> </a:t>
            </a:r>
            <a:r>
              <a:rPr lang="vi-VN" dirty="0" err="1">
                <a:solidFill>
                  <a:schemeClr val="tx1"/>
                </a:solidFill>
              </a:rPr>
              <a:t>Hoffmann</a:t>
            </a:r>
            <a:r>
              <a:rPr lang="vi-VN" dirty="0">
                <a:solidFill>
                  <a:schemeClr val="tx1"/>
                </a:solidFill>
              </a:rPr>
              <a:t> </a:t>
            </a:r>
            <a:r>
              <a:rPr lang="vi-VN" dirty="0" err="1">
                <a:solidFill>
                  <a:schemeClr val="tx1"/>
                </a:solidFill>
              </a:rPr>
              <a:t>kiln</a:t>
            </a:r>
            <a:r>
              <a:rPr lang="vi-VN" dirty="0">
                <a:solidFill>
                  <a:schemeClr val="tx1"/>
                </a:solidFill>
              </a:rPr>
              <a:t> in the </a:t>
            </a:r>
            <a:r>
              <a:rPr lang="vi-VN" dirty="0" err="1">
                <a:solidFill>
                  <a:schemeClr val="tx1"/>
                </a:solidFill>
              </a:rPr>
              <a:t>form</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Chinese</a:t>
            </a:r>
            <a:r>
              <a:rPr lang="vi-VN" dirty="0">
                <a:solidFill>
                  <a:schemeClr val="tx1"/>
                </a:solidFill>
              </a:rPr>
              <a:t> </a:t>
            </a:r>
            <a:r>
              <a:rPr lang="vi-VN" dirty="0" err="1">
                <a:solidFill>
                  <a:schemeClr val="tx1"/>
                </a:solidFill>
              </a:rPr>
              <a:t>Technology</a:t>
            </a:r>
            <a:r>
              <a:rPr lang="vi-VN" dirty="0">
                <a:solidFill>
                  <a:schemeClr val="tx1"/>
                </a:solidFill>
              </a:rPr>
              <a:t> </a:t>
            </a:r>
            <a:r>
              <a:rPr lang="vi-VN" dirty="0" err="1">
                <a:solidFill>
                  <a:schemeClr val="tx1"/>
                </a:solidFill>
              </a:rPr>
              <a:t>that</a:t>
            </a:r>
            <a:r>
              <a:rPr lang="vi-VN" dirty="0">
                <a:solidFill>
                  <a:schemeClr val="tx1"/>
                </a:solidFill>
              </a:rPr>
              <a:t> </a:t>
            </a:r>
            <a:r>
              <a:rPr lang="vi-VN" dirty="0" err="1">
                <a:solidFill>
                  <a:schemeClr val="tx1"/>
                </a:solidFill>
              </a:rPr>
              <a:t>consume</a:t>
            </a:r>
            <a:r>
              <a:rPr lang="vi-VN" dirty="0">
                <a:solidFill>
                  <a:schemeClr val="tx1"/>
                </a:solidFill>
              </a:rPr>
              <a:t> </a:t>
            </a:r>
            <a:r>
              <a:rPr lang="vi-VN" dirty="0" err="1">
                <a:solidFill>
                  <a:schemeClr val="tx1"/>
                </a:solidFill>
              </a:rPr>
              <a:t>high</a:t>
            </a:r>
            <a:r>
              <a:rPr lang="vi-VN" dirty="0">
                <a:solidFill>
                  <a:schemeClr val="tx1"/>
                </a:solidFill>
              </a:rPr>
              <a:t> </a:t>
            </a:r>
            <a:r>
              <a:rPr lang="vi-VN" dirty="0" err="1">
                <a:solidFill>
                  <a:schemeClr val="tx1"/>
                </a:solidFill>
              </a:rPr>
              <a:t>energy</a:t>
            </a:r>
            <a:r>
              <a:rPr lang="vi-VN" dirty="0">
                <a:solidFill>
                  <a:schemeClr val="tx1"/>
                </a:solidFill>
              </a:rPr>
              <a:t> to </a:t>
            </a:r>
            <a:r>
              <a:rPr lang="vi-VN" dirty="0" err="1">
                <a:solidFill>
                  <a:schemeClr val="tx1"/>
                </a:solidFill>
              </a:rPr>
              <a:t>produce</a:t>
            </a:r>
            <a:r>
              <a:rPr lang="vi-VN" dirty="0">
                <a:solidFill>
                  <a:schemeClr val="tx1"/>
                </a:solidFill>
              </a:rPr>
              <a:t> </a:t>
            </a:r>
            <a:r>
              <a:rPr lang="vi-VN" dirty="0" err="1">
                <a:solidFill>
                  <a:schemeClr val="tx1"/>
                </a:solidFill>
              </a:rPr>
              <a:t>brick</a:t>
            </a:r>
            <a:r>
              <a:rPr lang="vi-VN" dirty="0">
                <a:solidFill>
                  <a:schemeClr val="tx1"/>
                </a:solidFill>
              </a:rPr>
              <a:t>. The </a:t>
            </a:r>
            <a:r>
              <a:rPr lang="vi-VN" dirty="0" err="1">
                <a:solidFill>
                  <a:schemeClr val="tx1"/>
                </a:solidFill>
              </a:rPr>
              <a:t>old</a:t>
            </a:r>
            <a:r>
              <a:rPr lang="vi-VN" dirty="0">
                <a:solidFill>
                  <a:schemeClr val="tx1"/>
                </a:solidFill>
              </a:rPr>
              <a:t> </a:t>
            </a:r>
            <a:r>
              <a:rPr lang="vi-VN" dirty="0" err="1">
                <a:solidFill>
                  <a:schemeClr val="tx1"/>
                </a:solidFill>
              </a:rPr>
              <a:t>tunnel</a:t>
            </a:r>
            <a:r>
              <a:rPr lang="vi-VN" dirty="0">
                <a:solidFill>
                  <a:schemeClr val="tx1"/>
                </a:solidFill>
              </a:rPr>
              <a:t> </a:t>
            </a:r>
            <a:r>
              <a:rPr lang="vi-VN" dirty="0" err="1">
                <a:solidFill>
                  <a:schemeClr val="tx1"/>
                </a:solidFill>
              </a:rPr>
              <a:t>kiln</a:t>
            </a:r>
            <a:r>
              <a:rPr lang="vi-VN" dirty="0">
                <a:solidFill>
                  <a:schemeClr val="tx1"/>
                </a:solidFill>
              </a:rPr>
              <a:t> </a:t>
            </a:r>
            <a:r>
              <a:rPr lang="vi-VN" dirty="0" err="1">
                <a:solidFill>
                  <a:schemeClr val="tx1"/>
                </a:solidFill>
              </a:rPr>
              <a:t>with</a:t>
            </a:r>
            <a:r>
              <a:rPr lang="vi-VN" dirty="0">
                <a:solidFill>
                  <a:schemeClr val="tx1"/>
                </a:solidFill>
              </a:rPr>
              <a:t> </a:t>
            </a:r>
            <a:r>
              <a:rPr lang="vi-VN" dirty="0" err="1">
                <a:solidFill>
                  <a:schemeClr val="tx1"/>
                </a:solidFill>
              </a:rPr>
              <a:t>narrow</a:t>
            </a:r>
            <a:r>
              <a:rPr lang="vi-VN" dirty="0">
                <a:solidFill>
                  <a:schemeClr val="tx1"/>
                </a:solidFill>
              </a:rPr>
              <a:t> </a:t>
            </a:r>
            <a:r>
              <a:rPr lang="vi-VN" dirty="0" err="1">
                <a:solidFill>
                  <a:schemeClr val="tx1"/>
                </a:solidFill>
              </a:rPr>
              <a:t>tunnel</a:t>
            </a:r>
            <a:r>
              <a:rPr lang="vi-VN" dirty="0">
                <a:solidFill>
                  <a:schemeClr val="tx1"/>
                </a:solidFill>
              </a:rPr>
              <a:t> </a:t>
            </a:r>
            <a:r>
              <a:rPr lang="vi-VN" dirty="0" err="1">
                <a:solidFill>
                  <a:schemeClr val="tx1"/>
                </a:solidFill>
              </a:rPr>
              <a:t>also</a:t>
            </a:r>
            <a:r>
              <a:rPr lang="vi-VN" dirty="0">
                <a:solidFill>
                  <a:schemeClr val="tx1"/>
                </a:solidFill>
              </a:rPr>
              <a:t> </a:t>
            </a:r>
            <a:r>
              <a:rPr lang="vi-VN" dirty="0" err="1">
                <a:solidFill>
                  <a:schemeClr val="tx1"/>
                </a:solidFill>
              </a:rPr>
              <a:t>give</a:t>
            </a:r>
            <a:r>
              <a:rPr lang="vi-VN" dirty="0">
                <a:solidFill>
                  <a:schemeClr val="tx1"/>
                </a:solidFill>
              </a:rPr>
              <a:t> </a:t>
            </a:r>
            <a:r>
              <a:rPr lang="vi-VN" dirty="0" err="1">
                <a:solidFill>
                  <a:schemeClr val="tx1"/>
                </a:solidFill>
              </a:rPr>
              <a:t>low</a:t>
            </a:r>
            <a:r>
              <a:rPr lang="vi-VN" dirty="0">
                <a:solidFill>
                  <a:schemeClr val="tx1"/>
                </a:solidFill>
              </a:rPr>
              <a:t> </a:t>
            </a:r>
            <a:r>
              <a:rPr lang="vi-VN" dirty="0" err="1">
                <a:solidFill>
                  <a:schemeClr val="tx1"/>
                </a:solidFill>
              </a:rPr>
              <a:t>quality</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well</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high</a:t>
            </a:r>
            <a:r>
              <a:rPr lang="vi-VN" dirty="0">
                <a:solidFill>
                  <a:schemeClr val="tx1"/>
                </a:solidFill>
              </a:rPr>
              <a:t> </a:t>
            </a:r>
            <a:r>
              <a:rPr lang="vi-VN" dirty="0" err="1">
                <a:solidFill>
                  <a:schemeClr val="tx1"/>
                </a:solidFill>
              </a:rPr>
              <a:t>coal</a:t>
            </a:r>
            <a:r>
              <a:rPr lang="vi-VN" dirty="0">
                <a:solidFill>
                  <a:schemeClr val="tx1"/>
                </a:solidFill>
              </a:rPr>
              <a:t> </a:t>
            </a:r>
            <a:r>
              <a:rPr lang="vi-VN" dirty="0" err="1">
                <a:solidFill>
                  <a:schemeClr val="tx1"/>
                </a:solidFill>
              </a:rPr>
              <a:t>consumption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r>
              <a:rPr lang="vi-VN" dirty="0">
                <a:solidFill>
                  <a:schemeClr val="tx1"/>
                </a:solidFill>
              </a:rPr>
              <a:t> </a:t>
            </a:r>
            <a:r>
              <a:rPr lang="vi-VN" dirty="0" err="1">
                <a:solidFill>
                  <a:schemeClr val="tx1"/>
                </a:solidFill>
              </a:rPr>
              <a:t>There</a:t>
            </a:r>
            <a:r>
              <a:rPr lang="vi-VN" dirty="0">
                <a:solidFill>
                  <a:schemeClr val="tx1"/>
                </a:solidFill>
              </a:rPr>
              <a:t> </a:t>
            </a:r>
            <a:r>
              <a:rPr lang="vi-VN" dirty="0" err="1">
                <a:solidFill>
                  <a:schemeClr val="tx1"/>
                </a:solidFill>
              </a:rPr>
              <a:t>are</a:t>
            </a:r>
            <a:r>
              <a:rPr lang="vi-VN" dirty="0">
                <a:solidFill>
                  <a:schemeClr val="tx1"/>
                </a:solidFill>
              </a:rPr>
              <a:t> a </a:t>
            </a:r>
            <a:r>
              <a:rPr lang="vi-VN" dirty="0" err="1">
                <a:solidFill>
                  <a:schemeClr val="tx1"/>
                </a:solidFill>
              </a:rPr>
              <a:t>significant</a:t>
            </a:r>
            <a:r>
              <a:rPr lang="vi-VN" dirty="0">
                <a:solidFill>
                  <a:schemeClr val="tx1"/>
                </a:solidFill>
              </a:rPr>
              <a:t> </a:t>
            </a:r>
            <a:r>
              <a:rPr lang="vi-VN" dirty="0" err="1">
                <a:solidFill>
                  <a:schemeClr val="tx1"/>
                </a:solidFill>
              </a:rPr>
              <a:t>energy</a:t>
            </a:r>
            <a:r>
              <a:rPr lang="vi-VN" dirty="0">
                <a:solidFill>
                  <a:schemeClr val="tx1"/>
                </a:solidFill>
              </a:rPr>
              <a:t> </a:t>
            </a:r>
            <a:r>
              <a:rPr lang="vi-VN" dirty="0" err="1">
                <a:solidFill>
                  <a:schemeClr val="tx1"/>
                </a:solidFill>
              </a:rPr>
              <a:t>could</a:t>
            </a:r>
            <a:r>
              <a:rPr lang="vi-VN" dirty="0">
                <a:solidFill>
                  <a:schemeClr val="tx1"/>
                </a:solidFill>
              </a:rPr>
              <a:t> be </a:t>
            </a:r>
            <a:r>
              <a:rPr lang="vi-VN" dirty="0" err="1">
                <a:solidFill>
                  <a:schemeClr val="tx1"/>
                </a:solidFill>
              </a:rPr>
              <a:t>saved</a:t>
            </a:r>
            <a:r>
              <a:rPr lang="vi-VN" dirty="0">
                <a:solidFill>
                  <a:schemeClr val="tx1"/>
                </a:solidFill>
              </a:rPr>
              <a:t> </a:t>
            </a:r>
            <a:r>
              <a:rPr lang="vi-VN" dirty="0" err="1">
                <a:solidFill>
                  <a:schemeClr val="tx1"/>
                </a:solidFill>
              </a:rPr>
              <a:t>by</a:t>
            </a:r>
            <a:r>
              <a:rPr lang="vi-VN" dirty="0">
                <a:solidFill>
                  <a:schemeClr val="tx1"/>
                </a:solidFill>
              </a:rPr>
              <a:t> </a:t>
            </a:r>
            <a:r>
              <a:rPr lang="vi-VN" dirty="0" err="1">
                <a:solidFill>
                  <a:schemeClr val="tx1"/>
                </a:solidFill>
              </a:rPr>
              <a:t>optimal</a:t>
            </a:r>
            <a:r>
              <a:rPr lang="vi-VN" dirty="0">
                <a:solidFill>
                  <a:schemeClr val="tx1"/>
                </a:solidFill>
              </a:rPr>
              <a:t> the </a:t>
            </a:r>
            <a:r>
              <a:rPr lang="vi-VN" dirty="0" err="1">
                <a:solidFill>
                  <a:schemeClr val="tx1"/>
                </a:solidFill>
              </a:rPr>
              <a:t>firing</a:t>
            </a:r>
            <a:r>
              <a:rPr lang="vi-VN" dirty="0">
                <a:solidFill>
                  <a:schemeClr val="tx1"/>
                </a:solidFill>
              </a:rPr>
              <a:t> </a:t>
            </a:r>
            <a:r>
              <a:rPr lang="vi-VN" dirty="0" err="1">
                <a:solidFill>
                  <a:schemeClr val="tx1"/>
                </a:solidFill>
              </a:rPr>
              <a:t>process</a:t>
            </a:r>
            <a:r>
              <a:rPr lang="vi-VN" dirty="0">
                <a:solidFill>
                  <a:schemeClr val="tx1"/>
                </a:solidFill>
              </a:rPr>
              <a:t> in the </a:t>
            </a:r>
            <a:r>
              <a:rPr lang="vi-VN" dirty="0" err="1">
                <a:solidFill>
                  <a:schemeClr val="tx1"/>
                </a:solidFill>
              </a:rPr>
              <a:t>kiln</a:t>
            </a:r>
            <a:r>
              <a:rPr lang="vi-VN" dirty="0">
                <a:solidFill>
                  <a:schemeClr val="tx1"/>
                </a:solidFill>
              </a:rPr>
              <a:t>. The </a:t>
            </a:r>
            <a:r>
              <a:rPr lang="vi-VN" dirty="0" err="1">
                <a:solidFill>
                  <a:schemeClr val="tx1"/>
                </a:solidFill>
              </a:rPr>
              <a:t>waste</a:t>
            </a:r>
            <a:r>
              <a:rPr lang="vi-VN" dirty="0">
                <a:solidFill>
                  <a:schemeClr val="tx1"/>
                </a:solidFill>
              </a:rPr>
              <a:t> </a:t>
            </a:r>
            <a:r>
              <a:rPr lang="vi-VN" dirty="0" err="1">
                <a:solidFill>
                  <a:schemeClr val="tx1"/>
                </a:solidFill>
              </a:rPr>
              <a:t>heat</a:t>
            </a:r>
            <a:r>
              <a:rPr lang="vi-VN" dirty="0">
                <a:solidFill>
                  <a:schemeClr val="tx1"/>
                </a:solidFill>
              </a:rPr>
              <a:t> </a:t>
            </a:r>
            <a:r>
              <a:rPr lang="vi-VN" dirty="0" err="1">
                <a:solidFill>
                  <a:schemeClr val="tx1"/>
                </a:solidFill>
              </a:rPr>
              <a:t>recovery</a:t>
            </a:r>
            <a:r>
              <a:rPr lang="vi-VN" dirty="0">
                <a:solidFill>
                  <a:schemeClr val="tx1"/>
                </a:solidFill>
              </a:rPr>
              <a:t> </a:t>
            </a:r>
            <a:r>
              <a:rPr lang="vi-VN" dirty="0" err="1">
                <a:solidFill>
                  <a:schemeClr val="tx1"/>
                </a:solidFill>
              </a:rPr>
              <a:t>oppotunities</a:t>
            </a:r>
            <a:r>
              <a:rPr lang="vi-VN" dirty="0">
                <a:solidFill>
                  <a:schemeClr val="tx1"/>
                </a:solidFill>
              </a:rPr>
              <a:t> </a:t>
            </a:r>
            <a:r>
              <a:rPr lang="vi-VN" dirty="0" err="1">
                <a:solidFill>
                  <a:schemeClr val="tx1"/>
                </a:solidFill>
              </a:rPr>
              <a:t>still</a:t>
            </a:r>
            <a:r>
              <a:rPr lang="vi-VN" dirty="0">
                <a:solidFill>
                  <a:schemeClr val="tx1"/>
                </a:solidFill>
              </a:rPr>
              <a:t> </a:t>
            </a:r>
            <a:r>
              <a:rPr lang="vi-VN" dirty="0" err="1">
                <a:solidFill>
                  <a:schemeClr val="tx1"/>
                </a:solidFill>
              </a:rPr>
              <a:t>exist</a:t>
            </a:r>
            <a:r>
              <a:rPr lang="vi-VN" dirty="0">
                <a:solidFill>
                  <a:schemeClr val="tx1"/>
                </a:solidFill>
              </a:rPr>
              <a:t> in </a:t>
            </a:r>
            <a:r>
              <a:rPr lang="vi-VN" dirty="0" err="1">
                <a:solidFill>
                  <a:schemeClr val="tx1"/>
                </a:solidFill>
              </a:rPr>
              <a:t>many</a:t>
            </a:r>
            <a:r>
              <a:rPr lang="vi-VN" dirty="0">
                <a:solidFill>
                  <a:schemeClr val="tx1"/>
                </a:solidFill>
              </a:rPr>
              <a:t> </a:t>
            </a:r>
            <a:r>
              <a:rPr lang="vi-VN" dirty="0" err="1">
                <a:solidFill>
                  <a:schemeClr val="tx1"/>
                </a:solidFill>
              </a:rPr>
              <a:t>kiln</a:t>
            </a:r>
            <a:r>
              <a:rPr lang="vi-VN" dirty="0">
                <a:solidFill>
                  <a:schemeClr val="tx1"/>
                </a:solidFill>
              </a:rPr>
              <a:t>. </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Brick and ceramic enterprises have not prioritized energy efficiency measures in their production processes.</a:t>
            </a:r>
            <a:r>
              <a:rPr lang="vi-VN" dirty="0">
                <a:solidFill>
                  <a:schemeClr val="tx1"/>
                </a:solidFill>
              </a:rPr>
              <a:t> The </a:t>
            </a:r>
            <a:r>
              <a:rPr lang="vi-VN" dirty="0" err="1">
                <a:solidFill>
                  <a:schemeClr val="tx1"/>
                </a:solidFill>
              </a:rPr>
              <a:t>energy</a:t>
            </a:r>
            <a:r>
              <a:rPr lang="vi-VN" dirty="0">
                <a:solidFill>
                  <a:schemeClr val="tx1"/>
                </a:solidFill>
              </a:rPr>
              <a:t> </a:t>
            </a:r>
            <a:r>
              <a:rPr lang="vi-VN" dirty="0" err="1">
                <a:solidFill>
                  <a:schemeClr val="tx1"/>
                </a:solidFill>
              </a:rPr>
              <a:t>price</a:t>
            </a:r>
            <a:r>
              <a:rPr lang="vi-VN" dirty="0">
                <a:solidFill>
                  <a:schemeClr val="tx1"/>
                </a:solidFill>
              </a:rPr>
              <a:t> </a:t>
            </a:r>
            <a:r>
              <a:rPr lang="vi-VN" dirty="0" err="1">
                <a:solidFill>
                  <a:schemeClr val="tx1"/>
                </a:solidFill>
              </a:rPr>
              <a:t>still</a:t>
            </a:r>
            <a:r>
              <a:rPr lang="vi-VN" dirty="0">
                <a:solidFill>
                  <a:schemeClr val="tx1"/>
                </a:solidFill>
              </a:rPr>
              <a:t> </a:t>
            </a:r>
            <a:r>
              <a:rPr lang="vi-VN" dirty="0" err="1">
                <a:solidFill>
                  <a:schemeClr val="tx1"/>
                </a:solidFill>
              </a:rPr>
              <a:t>acceptable</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low</a:t>
            </a:r>
            <a:r>
              <a:rPr lang="vi-VN" dirty="0">
                <a:solidFill>
                  <a:schemeClr val="tx1"/>
                </a:solidFill>
              </a:rPr>
              <a:t> </a:t>
            </a:r>
            <a:r>
              <a:rPr lang="vi-VN" dirty="0" err="1">
                <a:solidFill>
                  <a:schemeClr val="tx1"/>
                </a:solidFill>
              </a:rPr>
              <a:t>efficiency</a:t>
            </a:r>
            <a:r>
              <a:rPr lang="vi-VN" dirty="0">
                <a:solidFill>
                  <a:schemeClr val="tx1"/>
                </a:solidFill>
              </a:rPr>
              <a:t> </a:t>
            </a:r>
            <a:r>
              <a:rPr lang="vi-VN" dirty="0" err="1">
                <a:solidFill>
                  <a:schemeClr val="tx1"/>
                </a:solidFill>
              </a:rPr>
              <a:t>technology</a:t>
            </a:r>
            <a:r>
              <a:rPr lang="vi-VN" dirty="0">
                <a:solidFill>
                  <a:schemeClr val="tx1"/>
                </a:solidFill>
              </a:rPr>
              <a:t>. The </a:t>
            </a:r>
            <a:r>
              <a:rPr lang="vi-VN" dirty="0" err="1">
                <a:solidFill>
                  <a:schemeClr val="tx1"/>
                </a:solidFill>
              </a:rPr>
              <a:t>awareness</a:t>
            </a:r>
            <a:r>
              <a:rPr lang="vi-VN" dirty="0">
                <a:solidFill>
                  <a:schemeClr val="tx1"/>
                </a:solidFill>
              </a:rPr>
              <a:t> </a:t>
            </a:r>
            <a:r>
              <a:rPr lang="vi-VN" dirty="0" err="1">
                <a:solidFill>
                  <a:schemeClr val="tx1"/>
                </a:solidFill>
              </a:rPr>
              <a:t>of</a:t>
            </a:r>
            <a:r>
              <a:rPr lang="vi-VN" dirty="0">
                <a:solidFill>
                  <a:schemeClr val="tx1"/>
                </a:solidFill>
              </a:rPr>
              <a:t> </a:t>
            </a:r>
            <a:r>
              <a:rPr lang="vi-VN" dirty="0" err="1">
                <a:solidFill>
                  <a:schemeClr val="tx1"/>
                </a:solidFill>
              </a:rPr>
              <a:t>energy</a:t>
            </a:r>
            <a:r>
              <a:rPr lang="vi-VN" dirty="0">
                <a:solidFill>
                  <a:schemeClr val="tx1"/>
                </a:solidFill>
              </a:rPr>
              <a:t> </a:t>
            </a:r>
            <a:r>
              <a:rPr lang="vi-VN" dirty="0" err="1">
                <a:solidFill>
                  <a:schemeClr val="tx1"/>
                </a:solidFill>
              </a:rPr>
              <a:t>saving</a:t>
            </a:r>
            <a:r>
              <a:rPr lang="vi-VN" dirty="0">
                <a:solidFill>
                  <a:schemeClr val="tx1"/>
                </a:solidFill>
              </a:rPr>
              <a:t> </a:t>
            </a:r>
            <a:r>
              <a:rPr lang="vi-VN" dirty="0" err="1">
                <a:solidFill>
                  <a:schemeClr val="tx1"/>
                </a:solidFill>
              </a:rPr>
              <a:t>oppotunities</a:t>
            </a:r>
            <a:r>
              <a:rPr lang="vi-VN" dirty="0">
                <a:solidFill>
                  <a:schemeClr val="tx1"/>
                </a:solidFill>
              </a:rPr>
              <a:t> </a:t>
            </a:r>
            <a:r>
              <a:rPr lang="vi-VN" dirty="0" err="1">
                <a:solidFill>
                  <a:schemeClr val="tx1"/>
                </a:solidFill>
              </a:rPr>
              <a:t>is</a:t>
            </a:r>
            <a:r>
              <a:rPr lang="vi-VN" dirty="0">
                <a:solidFill>
                  <a:schemeClr val="tx1"/>
                </a:solidFill>
              </a:rPr>
              <a:t> </a:t>
            </a:r>
            <a:r>
              <a:rPr lang="vi-VN" dirty="0" err="1">
                <a:solidFill>
                  <a:schemeClr val="tx1"/>
                </a:solidFill>
              </a:rPr>
              <a:t>not</a:t>
            </a:r>
            <a:r>
              <a:rPr lang="vi-VN" dirty="0">
                <a:solidFill>
                  <a:schemeClr val="tx1"/>
                </a:solidFill>
              </a:rPr>
              <a:t> </a:t>
            </a:r>
            <a:r>
              <a:rPr lang="vi-VN" dirty="0" err="1">
                <a:solidFill>
                  <a:schemeClr val="tx1"/>
                </a:solidFill>
              </a:rPr>
              <a:t>high</a:t>
            </a:r>
            <a:r>
              <a:rPr lang="vi-VN" dirty="0">
                <a:solidFill>
                  <a:schemeClr val="tx1"/>
                </a:solidFill>
              </a:rPr>
              <a:t>.</a:t>
            </a:r>
          </a:p>
        </p:txBody>
      </p:sp>
    </p:spTree>
    <p:extLst>
      <p:ext uri="{BB962C8B-B14F-4D97-AF65-F5344CB8AC3E}">
        <p14:creationId xmlns:p14="http://schemas.microsoft.com/office/powerpoint/2010/main" val="1478836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86148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Brick and ceramic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Brick and ceramic enterprises.</a:t>
            </a:r>
            <a:endParaRPr lang="en-US" altLang="en-US" dirty="0">
              <a:solidFill>
                <a:schemeClr val="tx1"/>
              </a:solidFill>
            </a:endParaRPr>
          </a:p>
        </p:txBody>
      </p:sp>
    </p:spTree>
    <p:extLst>
      <p:ext uri="{BB962C8B-B14F-4D97-AF65-F5344CB8AC3E}">
        <p14:creationId xmlns:p14="http://schemas.microsoft.com/office/powerpoint/2010/main" val="3468517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9"/>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vi-VN" altLang="en-US" b="1" dirty="0" err="1">
                <a:solidFill>
                  <a:schemeClr val="tx1"/>
                </a:solidFill>
              </a:rPr>
              <a:t>Reduce</a:t>
            </a:r>
            <a:r>
              <a:rPr lang="vi-VN" altLang="en-US" b="1" dirty="0">
                <a:solidFill>
                  <a:schemeClr val="tx1"/>
                </a:solidFill>
              </a:rPr>
              <a:t> </a:t>
            </a:r>
            <a:r>
              <a:rPr lang="vi-VN" altLang="en-US" b="1" dirty="0" err="1">
                <a:solidFill>
                  <a:schemeClr val="tx1"/>
                </a:solidFill>
              </a:rPr>
              <a:t>energy</a:t>
            </a:r>
            <a:r>
              <a:rPr lang="vi-VN" altLang="en-US" b="1" dirty="0">
                <a:solidFill>
                  <a:schemeClr val="tx1"/>
                </a:solidFill>
              </a:rPr>
              <a:t> </a:t>
            </a:r>
            <a:r>
              <a:rPr lang="vi-VN" altLang="en-US" b="1" dirty="0" err="1">
                <a:solidFill>
                  <a:schemeClr val="tx1"/>
                </a:solidFill>
              </a:rPr>
              <a:t>cost</a:t>
            </a:r>
            <a:r>
              <a:rPr lang="en-US" altLang="en-US" b="1" dirty="0">
                <a:solidFill>
                  <a:schemeClr val="tx1"/>
                </a:solidFill>
              </a:rPr>
              <a:t> trend</a:t>
            </a:r>
            <a:r>
              <a:rPr lang="en-US" altLang="en-US" dirty="0">
                <a:solidFill>
                  <a:schemeClr val="tx1"/>
                </a:solidFill>
              </a:rPr>
              <a:t>: </a:t>
            </a:r>
            <a:r>
              <a:rPr lang="vi-VN" altLang="en-US" dirty="0">
                <a:solidFill>
                  <a:schemeClr val="tx1"/>
                </a:solidFill>
              </a:rPr>
              <a:t>In </a:t>
            </a:r>
            <a:r>
              <a:rPr lang="vi-VN" altLang="en-US" dirty="0" err="1">
                <a:solidFill>
                  <a:schemeClr val="tx1"/>
                </a:solidFill>
              </a:rPr>
              <a:t>general</a:t>
            </a:r>
            <a:r>
              <a:rPr lang="vi-VN" altLang="en-US" dirty="0">
                <a:solidFill>
                  <a:schemeClr val="tx1"/>
                </a:solidFill>
              </a:rPr>
              <a:t>, </a:t>
            </a:r>
            <a:r>
              <a:rPr lang="vi-VN" altLang="en-US" dirty="0" err="1">
                <a:solidFill>
                  <a:schemeClr val="tx1"/>
                </a:solidFill>
              </a:rPr>
              <a:t>brick</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ceramic</a:t>
            </a:r>
            <a:r>
              <a:rPr lang="vi-VN" altLang="en-US" dirty="0">
                <a:solidFill>
                  <a:schemeClr val="tx1"/>
                </a:solidFill>
              </a:rPr>
              <a:t> </a:t>
            </a:r>
            <a:r>
              <a:rPr lang="vi-VN" altLang="en-US" dirty="0" err="1">
                <a:solidFill>
                  <a:schemeClr val="tx1"/>
                </a:solidFill>
              </a:rPr>
              <a:t>enterprises</a:t>
            </a:r>
            <a:r>
              <a:rPr lang="vi-VN" altLang="en-US" dirty="0">
                <a:solidFill>
                  <a:schemeClr val="tx1"/>
                </a:solidFill>
              </a:rPr>
              <a:t> </a:t>
            </a:r>
            <a:r>
              <a:rPr lang="vi-VN" altLang="en-US" dirty="0" err="1">
                <a:solidFill>
                  <a:schemeClr val="tx1"/>
                </a:solidFill>
              </a:rPr>
              <a:t>have</a:t>
            </a:r>
            <a:r>
              <a:rPr lang="vi-VN" altLang="en-US" dirty="0">
                <a:solidFill>
                  <a:schemeClr val="tx1"/>
                </a:solidFill>
              </a:rPr>
              <a:t> </a:t>
            </a:r>
            <a:r>
              <a:rPr lang="vi-VN" altLang="en-US" dirty="0" err="1">
                <a:solidFill>
                  <a:schemeClr val="tx1"/>
                </a:solidFill>
              </a:rPr>
              <a:t>high</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that</a:t>
            </a:r>
            <a:r>
              <a:rPr lang="vi-VN" altLang="en-US" dirty="0">
                <a:solidFill>
                  <a:schemeClr val="tx1"/>
                </a:solidFill>
              </a:rPr>
              <a:t> can be </a:t>
            </a:r>
            <a:r>
              <a:rPr lang="vi-VN" altLang="en-US" dirty="0" err="1">
                <a:solidFill>
                  <a:schemeClr val="tx1"/>
                </a:solidFill>
              </a:rPr>
              <a:t>accounted</a:t>
            </a:r>
            <a:r>
              <a:rPr lang="vi-VN" altLang="en-US" dirty="0">
                <a:solidFill>
                  <a:schemeClr val="tx1"/>
                </a:solidFill>
              </a:rPr>
              <a:t> </a:t>
            </a:r>
            <a:r>
              <a:rPr lang="vi-VN" altLang="en-US" dirty="0" err="1">
                <a:solidFill>
                  <a:schemeClr val="tx1"/>
                </a:solidFill>
              </a:rPr>
              <a:t>for</a:t>
            </a:r>
            <a:r>
              <a:rPr lang="vi-VN" altLang="en-US" dirty="0">
                <a:solidFill>
                  <a:schemeClr val="tx1"/>
                </a:solidFill>
              </a:rPr>
              <a:t> 20 – 40%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total</a:t>
            </a:r>
            <a:r>
              <a:rPr lang="vi-VN" altLang="en-US" dirty="0">
                <a:solidFill>
                  <a:schemeClr val="tx1"/>
                </a:solidFill>
              </a:rPr>
              <a:t> </a:t>
            </a:r>
            <a:r>
              <a:rPr lang="vi-VN" altLang="en-US" dirty="0" err="1">
                <a:solidFill>
                  <a:schemeClr val="tx1"/>
                </a:solidFill>
              </a:rPr>
              <a:t>production</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With</a:t>
            </a:r>
            <a:r>
              <a:rPr lang="vi-VN" altLang="en-US" dirty="0">
                <a:solidFill>
                  <a:schemeClr val="tx1"/>
                </a:solidFill>
              </a:rPr>
              <a:t> the </a:t>
            </a:r>
            <a:r>
              <a:rPr lang="vi-VN" altLang="en-US" dirty="0" err="1">
                <a:solidFill>
                  <a:schemeClr val="tx1"/>
                </a:solidFill>
              </a:rPr>
              <a:t>trend</a:t>
            </a:r>
            <a:r>
              <a:rPr lang="vi-VN" altLang="en-US" dirty="0">
                <a:solidFill>
                  <a:schemeClr val="tx1"/>
                </a:solidFill>
              </a:rPr>
              <a:t>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cost</a:t>
            </a:r>
            <a:r>
              <a:rPr lang="vi-VN" altLang="en-US" dirty="0">
                <a:solidFill>
                  <a:schemeClr val="tx1"/>
                </a:solidFill>
              </a:rPr>
              <a:t> </a:t>
            </a:r>
            <a:r>
              <a:rPr lang="vi-VN" altLang="en-US" dirty="0" err="1">
                <a:solidFill>
                  <a:schemeClr val="tx1"/>
                </a:solidFill>
              </a:rPr>
              <a:t>higher</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higher</a:t>
            </a:r>
            <a:r>
              <a:rPr lang="vi-VN" altLang="en-US" dirty="0">
                <a:solidFill>
                  <a:schemeClr val="tx1"/>
                </a:solidFill>
              </a:rPr>
              <a:t> in the </a:t>
            </a:r>
            <a:r>
              <a:rPr lang="vi-VN" altLang="en-US" dirty="0" err="1">
                <a:solidFill>
                  <a:schemeClr val="tx1"/>
                </a:solidFill>
              </a:rPr>
              <a:t>future</a:t>
            </a:r>
            <a:r>
              <a:rPr lang="vi-VN" altLang="en-US" dirty="0">
                <a:solidFill>
                  <a:schemeClr val="tx1"/>
                </a:solidFill>
              </a:rPr>
              <a:t>, </a:t>
            </a:r>
            <a:r>
              <a:rPr lang="vi-VN" altLang="en-US" dirty="0" err="1">
                <a:solidFill>
                  <a:schemeClr val="tx1"/>
                </a:solidFill>
              </a:rPr>
              <a:t>energy</a:t>
            </a:r>
            <a:r>
              <a:rPr lang="vi-VN" altLang="en-US" dirty="0">
                <a:solidFill>
                  <a:schemeClr val="tx1"/>
                </a:solidFill>
              </a:rPr>
              <a:t> </a:t>
            </a:r>
            <a:r>
              <a:rPr lang="vi-VN" altLang="en-US" dirty="0" err="1">
                <a:solidFill>
                  <a:schemeClr val="tx1"/>
                </a:solidFill>
              </a:rPr>
              <a:t>saving</a:t>
            </a:r>
            <a:r>
              <a:rPr lang="vi-VN" altLang="en-US" dirty="0">
                <a:solidFill>
                  <a:schemeClr val="tx1"/>
                </a:solidFill>
              </a:rPr>
              <a:t> </a:t>
            </a:r>
            <a:r>
              <a:rPr lang="vi-VN" altLang="en-US" dirty="0" err="1">
                <a:solidFill>
                  <a:schemeClr val="tx1"/>
                </a:solidFill>
              </a:rPr>
              <a:t>is</a:t>
            </a:r>
            <a:r>
              <a:rPr lang="vi-VN" altLang="en-US" dirty="0">
                <a:solidFill>
                  <a:schemeClr val="tx1"/>
                </a:solidFill>
              </a:rPr>
              <a:t> a </a:t>
            </a:r>
            <a:r>
              <a:rPr lang="vi-VN" altLang="en-US" dirty="0" err="1">
                <a:solidFill>
                  <a:schemeClr val="tx1"/>
                </a:solidFill>
              </a:rPr>
              <a:t>trend</a:t>
            </a:r>
            <a:r>
              <a:rPr lang="vi-VN" altLang="en-US" dirty="0">
                <a:solidFill>
                  <a:schemeClr val="tx1"/>
                </a:solidFill>
              </a:rPr>
              <a:t> </a:t>
            </a:r>
            <a:r>
              <a:rPr lang="vi-VN" altLang="en-US" dirty="0" err="1">
                <a:solidFill>
                  <a:schemeClr val="tx1"/>
                </a:solidFill>
              </a:rPr>
              <a:t>of</a:t>
            </a:r>
            <a:r>
              <a:rPr lang="vi-VN" altLang="en-US" dirty="0">
                <a:solidFill>
                  <a:schemeClr val="tx1"/>
                </a:solidFill>
              </a:rPr>
              <a:t> </a:t>
            </a:r>
            <a:r>
              <a:rPr lang="vi-VN" altLang="en-US" dirty="0" err="1">
                <a:solidFill>
                  <a:schemeClr val="tx1"/>
                </a:solidFill>
              </a:rPr>
              <a:t>many</a:t>
            </a:r>
            <a:r>
              <a:rPr lang="vi-VN" altLang="en-US" dirty="0">
                <a:solidFill>
                  <a:schemeClr val="tx1"/>
                </a:solidFill>
              </a:rPr>
              <a:t> </a:t>
            </a:r>
            <a:r>
              <a:rPr lang="vi-VN" altLang="en-US" dirty="0" err="1">
                <a:solidFill>
                  <a:schemeClr val="tx1"/>
                </a:solidFill>
              </a:rPr>
              <a:t>brick</a:t>
            </a:r>
            <a:r>
              <a:rPr lang="vi-VN" altLang="en-US" dirty="0">
                <a:solidFill>
                  <a:schemeClr val="tx1"/>
                </a:solidFill>
              </a:rPr>
              <a:t> </a:t>
            </a:r>
            <a:r>
              <a:rPr lang="vi-VN" altLang="en-US" dirty="0" err="1">
                <a:solidFill>
                  <a:schemeClr val="tx1"/>
                </a:solidFill>
              </a:rPr>
              <a:t>and</a:t>
            </a:r>
            <a:r>
              <a:rPr lang="vi-VN" altLang="en-US" dirty="0">
                <a:solidFill>
                  <a:schemeClr val="tx1"/>
                </a:solidFill>
              </a:rPr>
              <a:t> </a:t>
            </a:r>
            <a:r>
              <a:rPr lang="vi-VN" altLang="en-US" dirty="0" err="1">
                <a:solidFill>
                  <a:schemeClr val="tx1"/>
                </a:solidFill>
              </a:rPr>
              <a:t>ceramic</a:t>
            </a:r>
            <a:r>
              <a:rPr lang="vi-VN" altLang="en-US" dirty="0">
                <a:solidFill>
                  <a:schemeClr val="tx1"/>
                </a:solidFill>
              </a:rPr>
              <a:t> </a:t>
            </a:r>
            <a:r>
              <a:rPr lang="vi-VN" altLang="en-US" dirty="0" err="1">
                <a:solidFill>
                  <a:schemeClr val="tx1"/>
                </a:solidFill>
              </a:rPr>
              <a:t>enterprise</a:t>
            </a:r>
            <a:r>
              <a:rPr lang="en-US" dirty="0">
                <a:solidFill>
                  <a:schemeClr val="tx1"/>
                </a:solidFill>
              </a:rPr>
              <a:t>.</a:t>
            </a:r>
            <a:r>
              <a:rPr lang="vi-VN" dirty="0">
                <a:solidFill>
                  <a:schemeClr val="tx1"/>
                </a:solidFill>
              </a:rPr>
              <a:t> </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a:t>
            </a:r>
            <a:r>
              <a:rPr lang="en-US" b="1" dirty="0" err="1">
                <a:solidFill>
                  <a:schemeClr val="tx1"/>
                </a:solidFill>
              </a:rPr>
              <a:t>tran</a:t>
            </a:r>
            <a:r>
              <a:rPr lang="vi-VN" b="1" dirty="0" err="1">
                <a:solidFill>
                  <a:schemeClr val="tx1"/>
                </a:solidFill>
              </a:rPr>
              <a:t>sformation</a:t>
            </a:r>
            <a:r>
              <a:rPr lang="vi-VN" b="1" dirty="0">
                <a:solidFill>
                  <a:schemeClr val="tx1"/>
                </a:solidFill>
              </a:rPr>
              <a:t>, </a:t>
            </a:r>
            <a:r>
              <a:rPr lang="vi-VN" b="1" dirty="0" err="1">
                <a:solidFill>
                  <a:schemeClr val="tx1"/>
                </a:solidFill>
              </a:rPr>
              <a:t>robot</a:t>
            </a:r>
            <a:r>
              <a:rPr lang="vi-VN" b="1" dirty="0">
                <a:solidFill>
                  <a:schemeClr val="tx1"/>
                </a:solidFill>
              </a:rPr>
              <a:t> </a:t>
            </a:r>
            <a:r>
              <a:rPr lang="vi-VN" b="1" dirty="0" err="1">
                <a:solidFill>
                  <a:schemeClr val="tx1"/>
                </a:solidFill>
              </a:rPr>
              <a:t>utilization</a:t>
            </a:r>
            <a:r>
              <a:rPr lang="en-US" b="1" dirty="0">
                <a:solidFill>
                  <a:schemeClr val="tx1"/>
                </a:solidFill>
              </a:rPr>
              <a:t> and energy optimization: </a:t>
            </a:r>
            <a:r>
              <a:rPr lang="en-US" dirty="0">
                <a:solidFill>
                  <a:schemeClr val="tx1"/>
                </a:solidFill>
              </a:rPr>
              <a:t>Applying digital technology to monitor and optimize energy usage in </a:t>
            </a:r>
            <a:r>
              <a:rPr lang="vi-VN" dirty="0" err="1">
                <a:solidFill>
                  <a:schemeClr val="tx1"/>
                </a:solidFill>
              </a:rPr>
              <a:t>production</a:t>
            </a:r>
            <a:r>
              <a:rPr lang="vi-VN" dirty="0">
                <a:solidFill>
                  <a:schemeClr val="tx1"/>
                </a:solidFill>
              </a:rPr>
              <a:t>. </a:t>
            </a:r>
            <a:r>
              <a:rPr lang="vi-VN" dirty="0" err="1">
                <a:solidFill>
                  <a:schemeClr val="tx1"/>
                </a:solidFill>
              </a:rPr>
              <a:t>Also</a:t>
            </a:r>
            <a:r>
              <a:rPr lang="vi-VN" dirty="0">
                <a:solidFill>
                  <a:schemeClr val="tx1"/>
                </a:solidFill>
              </a:rPr>
              <a:t>, </a:t>
            </a:r>
            <a:r>
              <a:rPr lang="vi-VN" dirty="0" err="1">
                <a:solidFill>
                  <a:schemeClr val="tx1"/>
                </a:solidFill>
              </a:rPr>
              <a:t>recently</a:t>
            </a:r>
            <a:r>
              <a:rPr lang="vi-VN" dirty="0">
                <a:solidFill>
                  <a:schemeClr val="tx1"/>
                </a:solidFill>
              </a:rPr>
              <a:t>, </a:t>
            </a:r>
            <a:r>
              <a:rPr lang="vi-VN" dirty="0" err="1">
                <a:solidFill>
                  <a:schemeClr val="tx1"/>
                </a:solidFill>
              </a:rPr>
              <a:t>using</a:t>
            </a:r>
            <a:r>
              <a:rPr lang="vi-VN" dirty="0">
                <a:solidFill>
                  <a:schemeClr val="tx1"/>
                </a:solidFill>
              </a:rPr>
              <a:t> </a:t>
            </a:r>
            <a:r>
              <a:rPr lang="vi-VN" dirty="0" err="1">
                <a:solidFill>
                  <a:schemeClr val="tx1"/>
                </a:solidFill>
              </a:rPr>
              <a:t>robot</a:t>
            </a:r>
            <a:r>
              <a:rPr lang="vi-VN" dirty="0">
                <a:solidFill>
                  <a:schemeClr val="tx1"/>
                </a:solidFill>
              </a:rPr>
              <a:t> to </a:t>
            </a:r>
            <a:r>
              <a:rPr lang="vi-VN" dirty="0" err="1">
                <a:solidFill>
                  <a:schemeClr val="tx1"/>
                </a:solidFill>
              </a:rPr>
              <a:t>arrange</a:t>
            </a:r>
            <a:r>
              <a:rPr lang="vi-VN" dirty="0">
                <a:solidFill>
                  <a:schemeClr val="tx1"/>
                </a:solidFill>
              </a:rPr>
              <a:t> </a:t>
            </a:r>
            <a:r>
              <a:rPr lang="vi-VN" dirty="0" err="1">
                <a:solidFill>
                  <a:schemeClr val="tx1"/>
                </a:solidFill>
              </a:rPr>
              <a:t>bricks</a:t>
            </a:r>
            <a:r>
              <a:rPr lang="vi-VN" dirty="0">
                <a:solidFill>
                  <a:schemeClr val="tx1"/>
                </a:solidFill>
              </a:rPr>
              <a:t> </a:t>
            </a:r>
            <a:r>
              <a:rPr lang="vi-VN" dirty="0" err="1">
                <a:solidFill>
                  <a:schemeClr val="tx1"/>
                </a:solidFill>
              </a:rPr>
              <a:t>into</a:t>
            </a:r>
            <a:r>
              <a:rPr lang="vi-VN" dirty="0">
                <a:solidFill>
                  <a:schemeClr val="tx1"/>
                </a:solidFill>
              </a:rPr>
              <a:t> the </a:t>
            </a:r>
            <a:r>
              <a:rPr lang="vi-VN" dirty="0" err="1">
                <a:solidFill>
                  <a:schemeClr val="tx1"/>
                </a:solidFill>
              </a:rPr>
              <a:t>kiln</a:t>
            </a:r>
            <a:r>
              <a:rPr lang="vi-VN" dirty="0">
                <a:solidFill>
                  <a:schemeClr val="tx1"/>
                </a:solidFill>
              </a:rPr>
              <a:t> </a:t>
            </a:r>
            <a:r>
              <a:rPr lang="vi-VN" dirty="0" err="1">
                <a:solidFill>
                  <a:schemeClr val="tx1"/>
                </a:solidFill>
              </a:rPr>
              <a:t>car</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making</a:t>
            </a:r>
            <a:r>
              <a:rPr lang="vi-VN" dirty="0">
                <a:solidFill>
                  <a:schemeClr val="tx1"/>
                </a:solidFill>
              </a:rPr>
              <a:t> can </a:t>
            </a:r>
            <a:r>
              <a:rPr lang="vi-VN" dirty="0" err="1">
                <a:solidFill>
                  <a:schemeClr val="tx1"/>
                </a:solidFill>
              </a:rPr>
              <a:t>reduce</a:t>
            </a:r>
            <a:r>
              <a:rPr lang="vi-VN" dirty="0">
                <a:solidFill>
                  <a:schemeClr val="tx1"/>
                </a:solidFill>
              </a:rPr>
              <a:t> </a:t>
            </a:r>
            <a:r>
              <a:rPr lang="vi-VN" dirty="0" err="1">
                <a:solidFill>
                  <a:schemeClr val="tx1"/>
                </a:solidFill>
              </a:rPr>
              <a:t>labor</a:t>
            </a:r>
            <a:r>
              <a:rPr lang="vi-VN" dirty="0">
                <a:solidFill>
                  <a:schemeClr val="tx1"/>
                </a:solidFill>
              </a:rPr>
              <a:t> </a:t>
            </a:r>
            <a:r>
              <a:rPr lang="vi-VN" dirty="0" err="1">
                <a:solidFill>
                  <a:schemeClr val="tx1"/>
                </a:solidFill>
              </a:rPr>
              <a:t>cost</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well</a:t>
            </a:r>
            <a:r>
              <a:rPr lang="vi-VN" dirty="0">
                <a:solidFill>
                  <a:schemeClr val="tx1"/>
                </a:solidFill>
              </a:rPr>
              <a:t> </a:t>
            </a:r>
            <a:r>
              <a:rPr lang="vi-VN" dirty="0" err="1">
                <a:solidFill>
                  <a:schemeClr val="tx1"/>
                </a:solidFill>
              </a:rPr>
              <a:t>as</a:t>
            </a:r>
            <a:r>
              <a:rPr lang="vi-VN" dirty="0">
                <a:solidFill>
                  <a:schemeClr val="tx1"/>
                </a:solidFill>
              </a:rPr>
              <a:t> </a:t>
            </a:r>
            <a:r>
              <a:rPr lang="vi-VN" dirty="0" err="1">
                <a:solidFill>
                  <a:schemeClr val="tx1"/>
                </a:solidFill>
              </a:rPr>
              <a:t>opitimizing</a:t>
            </a:r>
            <a:r>
              <a:rPr lang="vi-VN" dirty="0">
                <a:solidFill>
                  <a:schemeClr val="tx1"/>
                </a:solidFill>
              </a:rPr>
              <a:t> the </a:t>
            </a:r>
            <a:r>
              <a:rPr lang="vi-VN" dirty="0" err="1">
                <a:solidFill>
                  <a:schemeClr val="tx1"/>
                </a:solidFill>
              </a:rPr>
              <a:t>brick</a:t>
            </a:r>
            <a:r>
              <a:rPr lang="vi-VN" dirty="0">
                <a:solidFill>
                  <a:schemeClr val="tx1"/>
                </a:solidFill>
              </a:rPr>
              <a:t> </a:t>
            </a:r>
            <a:r>
              <a:rPr lang="vi-VN" dirty="0" err="1">
                <a:solidFill>
                  <a:schemeClr val="tx1"/>
                </a:solidFill>
              </a:rPr>
              <a:t>arrangement</a:t>
            </a:r>
            <a:r>
              <a:rPr lang="vi-VN" dirty="0">
                <a:solidFill>
                  <a:schemeClr val="tx1"/>
                </a:solidFill>
              </a:rPr>
              <a:t>. </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vi-VN" dirty="0" err="1">
                <a:solidFill>
                  <a:schemeClr val="tx1"/>
                </a:solidFill>
              </a:rPr>
              <a:t>Using</a:t>
            </a:r>
            <a:r>
              <a:rPr lang="vi-VN" dirty="0">
                <a:solidFill>
                  <a:schemeClr val="tx1"/>
                </a:solidFill>
              </a:rPr>
              <a:t> </a:t>
            </a:r>
            <a:r>
              <a:rPr lang="vi-VN" dirty="0" err="1">
                <a:solidFill>
                  <a:schemeClr val="tx1"/>
                </a:solidFill>
              </a:rPr>
              <a:t>dry</a:t>
            </a:r>
            <a:r>
              <a:rPr lang="vi-VN" dirty="0">
                <a:solidFill>
                  <a:schemeClr val="tx1"/>
                </a:solidFill>
              </a:rPr>
              <a:t> </a:t>
            </a:r>
            <a:r>
              <a:rPr lang="vi-VN" dirty="0" err="1">
                <a:solidFill>
                  <a:schemeClr val="tx1"/>
                </a:solidFill>
              </a:rPr>
              <a:t>brick</a:t>
            </a:r>
            <a:r>
              <a:rPr lang="vi-VN" dirty="0">
                <a:solidFill>
                  <a:schemeClr val="tx1"/>
                </a:solidFill>
              </a:rPr>
              <a:t> </a:t>
            </a:r>
            <a:r>
              <a:rPr lang="vi-VN" dirty="0" err="1">
                <a:solidFill>
                  <a:schemeClr val="tx1"/>
                </a:solidFill>
              </a:rPr>
              <a:t>formation</a:t>
            </a:r>
            <a:r>
              <a:rPr lang="vi-VN" dirty="0">
                <a:solidFill>
                  <a:schemeClr val="tx1"/>
                </a:solidFill>
              </a:rPr>
              <a:t> </a:t>
            </a:r>
            <a:r>
              <a:rPr lang="vi-VN" dirty="0" err="1">
                <a:solidFill>
                  <a:schemeClr val="tx1"/>
                </a:solidFill>
              </a:rPr>
              <a:t>procedure</a:t>
            </a:r>
            <a:r>
              <a:rPr lang="vi-VN" dirty="0">
                <a:solidFill>
                  <a:schemeClr val="tx1"/>
                </a:solidFill>
              </a:rPr>
              <a:t> to </a:t>
            </a:r>
            <a:r>
              <a:rPr lang="vi-VN" dirty="0" err="1">
                <a:solidFill>
                  <a:schemeClr val="tx1"/>
                </a:solidFill>
              </a:rPr>
              <a:t>reduce</a:t>
            </a:r>
            <a:r>
              <a:rPr lang="vi-VN" dirty="0">
                <a:solidFill>
                  <a:schemeClr val="tx1"/>
                </a:solidFill>
              </a:rPr>
              <a:t> the </a:t>
            </a:r>
            <a:r>
              <a:rPr lang="vi-VN" dirty="0" err="1">
                <a:solidFill>
                  <a:schemeClr val="tx1"/>
                </a:solidFill>
              </a:rPr>
              <a:t>requirement</a:t>
            </a:r>
            <a:r>
              <a:rPr lang="vi-VN" dirty="0">
                <a:solidFill>
                  <a:schemeClr val="tx1"/>
                </a:solidFill>
              </a:rPr>
              <a:t> </a:t>
            </a:r>
            <a:r>
              <a:rPr lang="vi-VN" dirty="0" err="1">
                <a:solidFill>
                  <a:schemeClr val="tx1"/>
                </a:solidFill>
              </a:rPr>
              <a:t>for</a:t>
            </a:r>
            <a:r>
              <a:rPr lang="vi-VN" dirty="0">
                <a:solidFill>
                  <a:schemeClr val="tx1"/>
                </a:solidFill>
              </a:rPr>
              <a:t> </a:t>
            </a:r>
            <a:r>
              <a:rPr lang="vi-VN" dirty="0" err="1">
                <a:solidFill>
                  <a:schemeClr val="tx1"/>
                </a:solidFill>
              </a:rPr>
              <a:t>drying</a:t>
            </a:r>
            <a:r>
              <a:rPr lang="vi-VN" dirty="0">
                <a:solidFill>
                  <a:schemeClr val="tx1"/>
                </a:solidFill>
              </a:rPr>
              <a:t> </a:t>
            </a:r>
            <a:r>
              <a:rPr lang="vi-VN" dirty="0" err="1">
                <a:solidFill>
                  <a:schemeClr val="tx1"/>
                </a:solidFill>
              </a:rPr>
              <a:t>purpose</a:t>
            </a:r>
            <a:r>
              <a:rPr lang="en-US" dirty="0">
                <a:solidFill>
                  <a:schemeClr val="tx1"/>
                </a:solidFill>
              </a:rPr>
              <a:t>.</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0704F-A03E-EAB5-FD8E-6452BEF93D9F}"/>
            </a:ext>
          </a:extLst>
        </p:cNvPr>
        <p:cNvGrpSpPr/>
        <p:nvPr/>
      </p:nvGrpSpPr>
      <p:grpSpPr>
        <a:xfrm>
          <a:off x="0" y="0"/>
          <a:ext cx="0" cy="0"/>
          <a:chOff x="0" y="0"/>
          <a:chExt cx="0" cy="0"/>
        </a:xfrm>
      </p:grpSpPr>
      <p:pic>
        <p:nvPicPr>
          <p:cNvPr id="1026"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825" y="150628"/>
            <a:ext cx="4549423" cy="300328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ED967E53-2A3C-330B-4AF2-B6769E82EA4D}"/>
              </a:ext>
            </a:extLst>
          </p:cNvPr>
          <p:cNvSpPr txBox="1">
            <a:spLocks/>
          </p:cNvSpPr>
          <p:nvPr/>
        </p:nvSpPr>
        <p:spPr>
          <a:xfrm>
            <a:off x="3318932" y="6141156"/>
            <a:ext cx="8263467" cy="566216"/>
          </a:xfrm>
          <a:prstGeom prst="rect">
            <a:avLst/>
          </a:prstGeom>
          <a:solidFill>
            <a:schemeClr val="bg1"/>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vi-VN" sz="3200" dirty="0">
                <a:solidFill>
                  <a:schemeClr val="accent1">
                    <a:lumMod val="50000"/>
                  </a:schemeClr>
                </a:solidFill>
                <a:latin typeface="Arial" panose="020B0604020202020204" pitchFamily="34" charset="0"/>
                <a:cs typeface="Arial" panose="020B0604020202020204" pitchFamily="34" charset="0"/>
              </a:rPr>
              <a:t>Brick &amp; Ceramic Industry in Vietnam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descr="A factory with many machines&#10;&#10;AI-generated content may be incorrect.">
            <a:extLst>
              <a:ext uri="{FF2B5EF4-FFF2-40B4-BE49-F238E27FC236}">
                <a16:creationId xmlns:a16="http://schemas.microsoft.com/office/drawing/2014/main" id="{792A6F7C-1D4A-32E0-1D13-3D463DDCD099}"/>
              </a:ext>
            </a:extLst>
          </p:cNvPr>
          <p:cNvPicPr>
            <a:picLocks noChangeAspect="1"/>
          </p:cNvPicPr>
          <p:nvPr/>
        </p:nvPicPr>
        <p:blipFill>
          <a:blip r:embed="rId3"/>
          <a:stretch>
            <a:fillRect/>
          </a:stretch>
        </p:blipFill>
        <p:spPr>
          <a:xfrm>
            <a:off x="6096000" y="425714"/>
            <a:ext cx="5339175" cy="3003286"/>
          </a:xfrm>
          <a:prstGeom prst="rect">
            <a:avLst/>
          </a:prstGeom>
        </p:spPr>
      </p:pic>
      <p:pic>
        <p:nvPicPr>
          <p:cNvPr id="5" name="Content Placeholder 7">
            <a:extLst>
              <a:ext uri="{FF2B5EF4-FFF2-40B4-BE49-F238E27FC236}">
                <a16:creationId xmlns:a16="http://schemas.microsoft.com/office/drawing/2014/main" id="{6423DC77-BA3F-09A7-F1EE-035AE013C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0441" y="3550402"/>
            <a:ext cx="5570291" cy="2276856"/>
          </a:xfrm>
          <a:prstGeom prst="rect">
            <a:avLst/>
          </a:prstGeom>
          <a:noFill/>
          <a:ln>
            <a:noFill/>
          </a:ln>
        </p:spPr>
      </p:pic>
      <p:pic>
        <p:nvPicPr>
          <p:cNvPr id="7" name="Picture 6" descr="A large factory with large machines&#10;&#10;AI-generated content may be incorrect.">
            <a:extLst>
              <a:ext uri="{FF2B5EF4-FFF2-40B4-BE49-F238E27FC236}">
                <a16:creationId xmlns:a16="http://schemas.microsoft.com/office/drawing/2014/main" id="{B949B004-0743-F746-0466-95EE8B838BBA}"/>
              </a:ext>
            </a:extLst>
          </p:cNvPr>
          <p:cNvPicPr>
            <a:picLocks noChangeAspect="1"/>
          </p:cNvPicPr>
          <p:nvPr/>
        </p:nvPicPr>
        <p:blipFill>
          <a:blip r:embed="rId5"/>
          <a:stretch>
            <a:fillRect/>
          </a:stretch>
        </p:blipFill>
        <p:spPr>
          <a:xfrm>
            <a:off x="1044240" y="3198358"/>
            <a:ext cx="3974592" cy="2980944"/>
          </a:xfrm>
          <a:prstGeom prst="rect">
            <a:avLst/>
          </a:prstGeom>
        </p:spPr>
      </p:pic>
    </p:spTree>
    <p:extLst>
      <p:ext uri="{BB962C8B-B14F-4D97-AF65-F5344CB8AC3E}">
        <p14:creationId xmlns:p14="http://schemas.microsoft.com/office/powerpoint/2010/main" val="2380550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C5064-3BE8-0BC3-3FF8-38815E5DA3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E6965-4F96-2013-ED99-41D7C7BABC1D}"/>
              </a:ext>
            </a:extLst>
          </p:cNvPr>
          <p:cNvSpPr>
            <a:spLocks noGrp="1"/>
          </p:cNvSpPr>
          <p:nvPr>
            <p:ph type="title"/>
          </p:nvPr>
        </p:nvSpPr>
        <p:spPr/>
        <p:txBody>
          <a:bodyPr>
            <a:noAutofit/>
          </a:bodyPr>
          <a:lstStyle/>
          <a:p>
            <a:r>
              <a:rPr lang="en-US" dirty="0">
                <a:solidFill>
                  <a:schemeClr val="accent1">
                    <a:lumMod val="50000"/>
                  </a:schemeClr>
                </a:solidFill>
              </a:rPr>
              <a:t>The current situation of fired brick production</a:t>
            </a:r>
          </a:p>
        </p:txBody>
      </p:sp>
      <p:sp>
        <p:nvSpPr>
          <p:cNvPr id="6" name="TextBox 5">
            <a:extLst>
              <a:ext uri="{FF2B5EF4-FFF2-40B4-BE49-F238E27FC236}">
                <a16:creationId xmlns:a16="http://schemas.microsoft.com/office/drawing/2014/main" id="{89C4D9F8-11BC-D6B7-CF14-186DB3356B51}"/>
              </a:ext>
            </a:extLst>
          </p:cNvPr>
          <p:cNvSpPr txBox="1"/>
          <p:nvPr/>
        </p:nvSpPr>
        <p:spPr>
          <a:xfrm>
            <a:off x="553791" y="1226690"/>
            <a:ext cx="11084417" cy="5438476"/>
          </a:xfrm>
          <a:prstGeom prst="rect">
            <a:avLst/>
          </a:prstGeom>
          <a:noFill/>
        </p:spPr>
        <p:txBody>
          <a:bodyPr wrap="square">
            <a:spAutoFit/>
          </a:bodyPr>
          <a:lstStyle/>
          <a:p>
            <a:r>
              <a:rPr lang="en-US" b="1" dirty="0"/>
              <a:t>Current State of Fired Brick Production</a:t>
            </a:r>
            <a:endParaRPr lang="en-US" dirty="0"/>
          </a:p>
          <a:p>
            <a:pPr marL="342900" indent="-342900">
              <a:buFont typeface="Arial" panose="020B0604020202020204" pitchFamily="34" charset="0"/>
              <a:buChar char="•"/>
            </a:pPr>
            <a:r>
              <a:rPr lang="en-US" dirty="0"/>
              <a:t>Number of production facilities: Approximately 4,000 clay brick manufacturing facilities with a total designed capacity of about 25 billion bricks per year.</a:t>
            </a:r>
          </a:p>
          <a:p>
            <a:pPr marL="342900" indent="-342900">
              <a:buFont typeface="Arial" panose="020B0604020202020204" pitchFamily="34" charset="0"/>
              <a:buChar char="•"/>
            </a:pPr>
            <a:r>
              <a:rPr lang="en-US" dirty="0"/>
              <a:t>Annual production: Estimated to reach 60-70% of the total designed capacity.</a:t>
            </a:r>
          </a:p>
          <a:p>
            <a:pPr marL="342900" indent="-342900">
              <a:buFont typeface="Arial" panose="020B0604020202020204" pitchFamily="34" charset="0"/>
              <a:buChar char="•"/>
            </a:pPr>
            <a:r>
              <a:rPr lang="en-US" dirty="0"/>
              <a:t>Geographical distribution: Mainly concentrated in the Red River Delta, Central Vietnam, and Southeastern regions.</a:t>
            </a:r>
          </a:p>
          <a:p>
            <a:endParaRPr lang="en-US" dirty="0"/>
          </a:p>
          <a:p>
            <a:r>
              <a:rPr lang="en-US" b="1" dirty="0"/>
              <a:t>Shift Towards Non-Fired Brick Production</a:t>
            </a:r>
          </a:p>
          <a:p>
            <a:pPr marL="342900" indent="-342900">
              <a:buFont typeface="Arial" panose="020B0604020202020204" pitchFamily="34" charset="0"/>
              <a:buChar char="•"/>
            </a:pPr>
            <a:r>
              <a:rPr lang="en-US" dirty="0"/>
              <a:t>Number of non-fired brick production facilities: Approximately 2,500 facilities with a total designed capacity of about 15 billion standard bricks per year.</a:t>
            </a:r>
          </a:p>
          <a:p>
            <a:pPr marL="342900" indent="-342900">
              <a:buFont typeface="Arial" panose="020B0604020202020204" pitchFamily="34" charset="0"/>
              <a:buChar char="•"/>
            </a:pPr>
            <a:r>
              <a:rPr lang="en-US" dirty="0"/>
              <a:t>Annual production: Estimated to reach 50-60% of the total designed capacity.</a:t>
            </a:r>
          </a:p>
          <a:p>
            <a:endParaRPr lang="en-US" b="1" dirty="0"/>
          </a:p>
          <a:p>
            <a:r>
              <a:rPr lang="en-US" b="1" dirty="0"/>
              <a:t>Benefits:</a:t>
            </a:r>
          </a:p>
          <a:p>
            <a:pPr marL="342900" indent="-342900">
              <a:spcBef>
                <a:spcPts val="900"/>
              </a:spcBef>
              <a:buFont typeface="Arial" panose="020B0604020202020204" pitchFamily="34" charset="0"/>
              <a:buChar char="•"/>
            </a:pPr>
            <a:r>
              <a:rPr lang="en-US" dirty="0"/>
              <a:t>Reduces clay consumption.</a:t>
            </a:r>
          </a:p>
          <a:p>
            <a:pPr marL="342900" indent="-342900">
              <a:spcBef>
                <a:spcPts val="900"/>
              </a:spcBef>
              <a:buFont typeface="Arial" panose="020B0604020202020204" pitchFamily="34" charset="0"/>
              <a:buChar char="•"/>
            </a:pPr>
            <a:r>
              <a:rPr lang="en-US" dirty="0"/>
              <a:t>Saves energy.</a:t>
            </a:r>
          </a:p>
          <a:p>
            <a:pPr marL="342900" indent="-342900">
              <a:spcBef>
                <a:spcPts val="900"/>
              </a:spcBef>
              <a:buFont typeface="Arial" panose="020B0604020202020204" pitchFamily="34" charset="0"/>
              <a:buChar char="•"/>
            </a:pPr>
            <a:r>
              <a:rPr lang="en-US" dirty="0"/>
              <a:t>Lowers CO₂ emissions.</a:t>
            </a:r>
          </a:p>
          <a:p>
            <a:pPr marL="342900" indent="-342900">
              <a:spcBef>
                <a:spcPts val="900"/>
              </a:spcBef>
              <a:buFont typeface="Arial" panose="020B0604020202020204" pitchFamily="34" charset="0"/>
              <a:buChar char="•"/>
            </a:pPr>
            <a:r>
              <a:rPr lang="en-US" dirty="0"/>
              <a:t>Contributes to environmental protection.</a:t>
            </a:r>
          </a:p>
        </p:txBody>
      </p:sp>
    </p:spTree>
    <p:extLst>
      <p:ext uri="{BB962C8B-B14F-4D97-AF65-F5344CB8AC3E}">
        <p14:creationId xmlns:p14="http://schemas.microsoft.com/office/powerpoint/2010/main" val="655105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51E82-EA4F-B9BF-E301-A2FB43959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97866D-1EC8-8670-7890-4D98FEB95A7C}"/>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State Policies and Regulations</a:t>
            </a:r>
            <a:endParaRPr lang="en-US" dirty="0">
              <a:solidFill>
                <a:schemeClr val="accent1">
                  <a:lumMod val="50000"/>
                </a:schemeClr>
              </a:solidFill>
              <a:effectLst/>
              <a:latin typeface="+mn-lt"/>
            </a:endParaRPr>
          </a:p>
        </p:txBody>
      </p:sp>
      <p:sp>
        <p:nvSpPr>
          <p:cNvPr id="4" name="Rectangle 1">
            <a:extLst>
              <a:ext uri="{FF2B5EF4-FFF2-40B4-BE49-F238E27FC236}">
                <a16:creationId xmlns:a16="http://schemas.microsoft.com/office/drawing/2014/main" id="{D4F22460-AEC3-B0E3-1DE5-B46288A33C8C}"/>
              </a:ext>
            </a:extLst>
          </p:cNvPr>
          <p:cNvSpPr>
            <a:spLocks noGrp="1" noChangeArrowheads="1"/>
          </p:cNvSpPr>
          <p:nvPr>
            <p:ph type="body" idx="1"/>
          </p:nvPr>
        </p:nvSpPr>
        <p:spPr bwMode="auto">
          <a:xfrm>
            <a:off x="720919" y="1155444"/>
            <a:ext cx="10861481" cy="493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a:spcBef>
                <a:spcPts val="900"/>
              </a:spcBef>
            </a:pPr>
            <a:r>
              <a:rPr lang="en-US" b="1" dirty="0"/>
              <a:t>Decision 2171/QĐ-</a:t>
            </a:r>
            <a:r>
              <a:rPr lang="en-US" b="1" dirty="0" err="1"/>
              <a:t>TTg</a:t>
            </a:r>
            <a:r>
              <a:rPr lang="en-US" b="1" dirty="0"/>
              <a:t> (2021):</a:t>
            </a:r>
            <a:r>
              <a:rPr lang="en-US" dirty="0"/>
              <a:t>The program for the development of non-fired construction materials in Vietnam until 2030 aims to reduce the use of fired clay bricks and lower CO₂ emissions.</a:t>
            </a:r>
          </a:p>
          <a:p>
            <a:pPr>
              <a:spcBef>
                <a:spcPts val="900"/>
              </a:spcBef>
            </a:pPr>
            <a:r>
              <a:rPr lang="en-US" b="1" dirty="0"/>
              <a:t>Circular 13/2017/</a:t>
            </a:r>
            <a:r>
              <a:rPr lang="en-US" b="1" dirty="0" err="1"/>
              <a:t>TT-BXD:</a:t>
            </a:r>
            <a:r>
              <a:rPr lang="en-US" dirty="0" err="1"/>
              <a:t>Regulation</a:t>
            </a:r>
            <a:r>
              <a:rPr lang="en-US" dirty="0"/>
              <a:t> on the use of non-fired construction materials in building projects.</a:t>
            </a:r>
            <a:endParaRPr lang="vi-VN" dirty="0"/>
          </a:p>
          <a:p>
            <a:pPr>
              <a:spcBef>
                <a:spcPts val="900"/>
              </a:spcBef>
            </a:pPr>
            <a:r>
              <a:rPr lang="en-US" b="1" dirty="0"/>
              <a:t>Decision 1266/QD-</a:t>
            </a:r>
            <a:r>
              <a:rPr lang="en-US" b="1" dirty="0" err="1"/>
              <a:t>TTg</a:t>
            </a:r>
            <a:r>
              <a:rPr lang="en-US" b="1" dirty="0"/>
              <a:t> (18/08/2020): </a:t>
            </a:r>
            <a:r>
              <a:rPr lang="en-US" dirty="0"/>
              <a:t>Approving the Strategy for the development of Vietnam's building materials for the 2021-2030 period, with a vision to 2050, emphasizing the reduction of the use of fired bricks, strengthening non-fired bricks to protect the environment</a:t>
            </a:r>
            <a:endParaRPr lang="vi-VN" dirty="0"/>
          </a:p>
          <a:p>
            <a:pPr>
              <a:spcBef>
                <a:spcPts val="900"/>
              </a:spcBef>
            </a:pPr>
            <a:r>
              <a:rPr lang="en-US" b="1" dirty="0"/>
              <a:t>Non-fired bricks must meet standards such as</a:t>
            </a:r>
            <a:r>
              <a:rPr lang="en-US" dirty="0"/>
              <a:t>: TCVN 6476:1999, TCVN 6477:2016, TCVN 7744:2013, QCVN 16:2019/BXD</a:t>
            </a:r>
            <a:r>
              <a:rPr lang="vi-VN" dirty="0"/>
              <a:t>.</a:t>
            </a:r>
          </a:p>
          <a:p>
            <a:pPr marL="186262" indent="0">
              <a:spcBef>
                <a:spcPts val="900"/>
              </a:spcBef>
              <a:buNone/>
            </a:pPr>
            <a:endParaRPr lang="vi-VN" dirty="0"/>
          </a:p>
          <a:p>
            <a:pPr marL="186262" indent="0">
              <a:spcBef>
                <a:spcPts val="900"/>
              </a:spcBef>
              <a:buNone/>
            </a:pPr>
            <a:endParaRPr lang="en-US" dirty="0"/>
          </a:p>
        </p:txBody>
      </p:sp>
    </p:spTree>
    <p:extLst>
      <p:ext uri="{BB962C8B-B14F-4D97-AF65-F5344CB8AC3E}">
        <p14:creationId xmlns:p14="http://schemas.microsoft.com/office/powerpoint/2010/main" val="143227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Beverage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8BD9-7DF5-257D-B045-F9031CA9A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1D003-7924-86FD-FB31-2342524BF4F3}"/>
              </a:ext>
            </a:extLst>
          </p:cNvPr>
          <p:cNvSpPr>
            <a:spLocks noGrp="1"/>
          </p:cNvSpPr>
          <p:nvPr>
            <p:ph type="title"/>
          </p:nvPr>
        </p:nvSpPr>
        <p:spPr/>
        <p:txBody>
          <a:bodyPr>
            <a:noAutofit/>
          </a:bodyPr>
          <a:lstStyle/>
          <a:p>
            <a:r>
              <a:rPr lang="de-DE" dirty="0" err="1">
                <a:solidFill>
                  <a:schemeClr val="accent1">
                    <a:lumMod val="50000"/>
                  </a:schemeClr>
                </a:solidFill>
              </a:rPr>
              <a:t>Comparison</a:t>
            </a:r>
            <a:r>
              <a:rPr lang="de-DE" dirty="0">
                <a:solidFill>
                  <a:schemeClr val="accent1">
                    <a:lumMod val="50000"/>
                  </a:schemeClr>
                </a:solidFill>
              </a:rPr>
              <a:t> </a:t>
            </a:r>
            <a:r>
              <a:rPr lang="de-DE" dirty="0" err="1">
                <a:solidFill>
                  <a:schemeClr val="accent1">
                    <a:lumMod val="50000"/>
                  </a:schemeClr>
                </a:solidFill>
              </a:rPr>
              <a:t>of</a:t>
            </a:r>
            <a:r>
              <a:rPr lang="de-DE" dirty="0">
                <a:solidFill>
                  <a:schemeClr val="accent1">
                    <a:lumMod val="50000"/>
                  </a:schemeClr>
                </a:solidFill>
              </a:rPr>
              <a:t> </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r>
              <a:rPr lang="de-DE" dirty="0">
                <a:solidFill>
                  <a:schemeClr val="accent1">
                    <a:lumMod val="50000"/>
                  </a:schemeClr>
                </a:solidFill>
              </a:rPr>
              <a:t> and non-</a:t>
            </a:r>
            <a:r>
              <a:rPr lang="de-DE" dirty="0" err="1">
                <a:solidFill>
                  <a:schemeClr val="accent1">
                    <a:lumMod val="50000"/>
                  </a:schemeClr>
                </a:solidFill>
              </a:rPr>
              <a:t>fired</a:t>
            </a:r>
            <a:r>
              <a:rPr lang="de-DE" dirty="0">
                <a:solidFill>
                  <a:schemeClr val="accent1">
                    <a:lumMod val="50000"/>
                  </a:schemeClr>
                </a:solidFill>
              </a:rPr>
              <a:t> </a:t>
            </a:r>
            <a:r>
              <a:rPr lang="de-DE" dirty="0" err="1">
                <a:solidFill>
                  <a:schemeClr val="accent1">
                    <a:lumMod val="50000"/>
                  </a:schemeClr>
                </a:solidFill>
              </a:rPr>
              <a:t>bricks</a:t>
            </a:r>
            <a:endParaRPr lang="en-US" dirty="0">
              <a:solidFill>
                <a:schemeClr val="accent1">
                  <a:lumMod val="50000"/>
                </a:schemeClr>
              </a:solidFill>
            </a:endParaRPr>
          </a:p>
        </p:txBody>
      </p:sp>
      <p:graphicFrame>
        <p:nvGraphicFramePr>
          <p:cNvPr id="5" name="Bảng 4">
            <a:extLst>
              <a:ext uri="{FF2B5EF4-FFF2-40B4-BE49-F238E27FC236}">
                <a16:creationId xmlns:a16="http://schemas.microsoft.com/office/drawing/2014/main" id="{C6F48EE6-D358-4257-6B24-CA0EAFFAC2C2}"/>
              </a:ext>
            </a:extLst>
          </p:cNvPr>
          <p:cNvGraphicFramePr>
            <a:graphicFrameLocks noGrp="1"/>
          </p:cNvGraphicFramePr>
          <p:nvPr/>
        </p:nvGraphicFramePr>
        <p:xfrm>
          <a:off x="609600" y="1468934"/>
          <a:ext cx="10972800" cy="4561679"/>
        </p:xfrm>
        <a:graphic>
          <a:graphicData uri="http://schemas.openxmlformats.org/drawingml/2006/table">
            <a:tbl>
              <a:tblPr firstRow="1" firstCol="1" bandRow="1">
                <a:tableStyleId>{12ACAA50-B3C0-4FEF-8DD3-66675128A787}</a:tableStyleId>
              </a:tblPr>
              <a:tblGrid>
                <a:gridCol w="3657600">
                  <a:extLst>
                    <a:ext uri="{9D8B030D-6E8A-4147-A177-3AD203B41FA5}">
                      <a16:colId xmlns:a16="http://schemas.microsoft.com/office/drawing/2014/main" val="1628181992"/>
                    </a:ext>
                  </a:extLst>
                </a:gridCol>
                <a:gridCol w="3657600">
                  <a:extLst>
                    <a:ext uri="{9D8B030D-6E8A-4147-A177-3AD203B41FA5}">
                      <a16:colId xmlns:a16="http://schemas.microsoft.com/office/drawing/2014/main" val="461455744"/>
                    </a:ext>
                  </a:extLst>
                </a:gridCol>
                <a:gridCol w="3657600">
                  <a:extLst>
                    <a:ext uri="{9D8B030D-6E8A-4147-A177-3AD203B41FA5}">
                      <a16:colId xmlns:a16="http://schemas.microsoft.com/office/drawing/2014/main" val="826331039"/>
                    </a:ext>
                  </a:extLst>
                </a:gridCol>
              </a:tblGrid>
              <a:tr h="563591">
                <a:tc>
                  <a:txBody>
                    <a:bodyPr/>
                    <a:lstStyle/>
                    <a:p>
                      <a:pPr marL="0" marR="0" algn="ctr">
                        <a:lnSpc>
                          <a:spcPct val="100000"/>
                        </a:lnSpc>
                        <a:spcBef>
                          <a:spcPts val="600"/>
                        </a:spcBef>
                        <a:spcAft>
                          <a:spcPts val="600"/>
                        </a:spcAft>
                      </a:pPr>
                      <a:r>
                        <a:rPr lang="vi-VN" sz="2400" b="1" kern="100" dirty="0">
                          <a:effectLst/>
                        </a:rPr>
                        <a:t>Criteria</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Non-fired bricks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161016077"/>
                  </a:ext>
                </a:extLst>
              </a:tr>
              <a:tr h="756920">
                <a:tc>
                  <a:txBody>
                    <a:bodyPr/>
                    <a:lstStyle/>
                    <a:p>
                      <a:pPr marL="0" marR="0">
                        <a:lnSpc>
                          <a:spcPct val="100000"/>
                        </a:lnSpc>
                        <a:spcBef>
                          <a:spcPts val="600"/>
                        </a:spcBef>
                        <a:spcAft>
                          <a:spcPts val="600"/>
                        </a:spcAft>
                      </a:pPr>
                      <a:r>
                        <a:rPr lang="vi-VN" sz="2400" b="1" kern="100" dirty="0">
                          <a:effectLst/>
                        </a:rPr>
                        <a:t>Material</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Clay</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Industrial waste, cement, sand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537713332"/>
                  </a:ext>
                </a:extLst>
              </a:tr>
              <a:tr h="756920">
                <a:tc>
                  <a:txBody>
                    <a:bodyPr/>
                    <a:lstStyle/>
                    <a:p>
                      <a:pPr marL="0" marR="0">
                        <a:lnSpc>
                          <a:spcPct val="100000"/>
                        </a:lnSpc>
                        <a:spcBef>
                          <a:spcPts val="600"/>
                        </a:spcBef>
                        <a:spcAft>
                          <a:spcPts val="600"/>
                        </a:spcAft>
                      </a:pPr>
                      <a:r>
                        <a:rPr lang="vi-VN" sz="2400" b="1" kern="100" dirty="0">
                          <a:effectLst/>
                        </a:rPr>
                        <a:t>Production technology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Burning at high temperatures</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Pressing, vibrating, not overheated</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4179578044"/>
                  </a:ext>
                </a:extLst>
              </a:tr>
              <a:tr h="1163737">
                <a:tc>
                  <a:txBody>
                    <a:bodyPr/>
                    <a:lstStyle/>
                    <a:p>
                      <a:pPr marL="0" marR="0">
                        <a:lnSpc>
                          <a:spcPct val="100000"/>
                        </a:lnSpc>
                        <a:spcBef>
                          <a:spcPts val="600"/>
                        </a:spcBef>
                        <a:spcAft>
                          <a:spcPts val="600"/>
                        </a:spcAft>
                      </a:pPr>
                      <a:r>
                        <a:rPr lang="vi-VN" sz="2400" b="1" kern="100" dirty="0">
                          <a:effectLst/>
                        </a:rPr>
                        <a:t>Environmental Impact</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(CO₂ emissions, air pollution)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 (emission reduction, environmental protection)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417549094"/>
                  </a:ext>
                </a:extLst>
              </a:tr>
              <a:tr h="563591">
                <a:tc>
                  <a:txBody>
                    <a:bodyPr/>
                    <a:lstStyle/>
                    <a:p>
                      <a:pPr marL="0" marR="0">
                        <a:lnSpc>
                          <a:spcPct val="100000"/>
                        </a:lnSpc>
                        <a:spcBef>
                          <a:spcPts val="600"/>
                        </a:spcBef>
                        <a:spcAft>
                          <a:spcPts val="600"/>
                        </a:spcAft>
                      </a:pPr>
                      <a:r>
                        <a:rPr lang="vi-VN" sz="2400" b="1" kern="100" dirty="0">
                          <a:effectLst/>
                        </a:rPr>
                        <a:t>Production costs</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Lower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Higher</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885638814"/>
                  </a:ext>
                </a:extLst>
              </a:tr>
              <a:tr h="756920">
                <a:tc>
                  <a:txBody>
                    <a:bodyPr/>
                    <a:lstStyle/>
                    <a:p>
                      <a:pPr marL="0" marR="0">
                        <a:lnSpc>
                          <a:spcPct val="100000"/>
                        </a:lnSpc>
                        <a:spcBef>
                          <a:spcPts val="600"/>
                        </a:spcBef>
                        <a:spcAft>
                          <a:spcPts val="600"/>
                        </a:spcAft>
                      </a:pPr>
                      <a:r>
                        <a:rPr lang="vi-VN" sz="2400" b="1" kern="100" dirty="0">
                          <a:effectLst/>
                        </a:rPr>
                        <a:t>Product Quality</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High strength, good bearing</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Variety, sound insulation, good heat insulation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1308460756"/>
                  </a:ext>
                </a:extLst>
              </a:tr>
            </a:tbl>
          </a:graphicData>
        </a:graphic>
      </p:graphicFrame>
    </p:spTree>
    <p:extLst>
      <p:ext uri="{BB962C8B-B14F-4D97-AF65-F5344CB8AC3E}">
        <p14:creationId xmlns:p14="http://schemas.microsoft.com/office/powerpoint/2010/main" val="227791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16A09-72F5-683F-68DF-4F2797E17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64E74-030C-3CC0-711C-FDE3EA50D2B2}"/>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Overview of the Ceramic Industry in Vietnam</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4F681BFF-8173-C46B-3028-0FFD3DA813DB}"/>
              </a:ext>
            </a:extLst>
          </p:cNvPr>
          <p:cNvSpPr txBox="1"/>
          <p:nvPr/>
        </p:nvSpPr>
        <p:spPr>
          <a:xfrm>
            <a:off x="609600" y="1622415"/>
            <a:ext cx="10599312" cy="3613169"/>
          </a:xfrm>
          <a:prstGeom prst="rect">
            <a:avLst/>
          </a:prstGeom>
          <a:noFill/>
        </p:spPr>
        <p:txBody>
          <a:bodyPr wrap="square">
            <a:spAutoFit/>
          </a:bodyPr>
          <a:lstStyle/>
          <a:p>
            <a:pPr marL="342900" indent="-342900">
              <a:lnSpc>
                <a:spcPct val="150000"/>
              </a:lnSpc>
              <a:spcBef>
                <a:spcPts val="900"/>
              </a:spcBef>
              <a:buFont typeface="Arial" panose="020B0604020202020204" pitchFamily="34" charset="0"/>
              <a:buChar char="•"/>
            </a:pPr>
            <a:r>
              <a:rPr lang="en-US" sz="2000" dirty="0"/>
              <a:t>Vietnam’s ceramic industry has a long history, playing a significant role in the country’s culture and economy.</a:t>
            </a:r>
          </a:p>
          <a:p>
            <a:pPr marL="342900" indent="-342900">
              <a:lnSpc>
                <a:spcPct val="150000"/>
              </a:lnSpc>
              <a:spcBef>
                <a:spcPts val="900"/>
              </a:spcBef>
              <a:buFont typeface="Arial" panose="020B0604020202020204" pitchFamily="34" charset="0"/>
              <a:buChar char="•"/>
            </a:pPr>
            <a:r>
              <a:rPr lang="en-US" sz="2000" dirty="0"/>
              <a:t>The diversity of ceramic types reflects the richness of art and practical applications.</a:t>
            </a:r>
          </a:p>
          <a:p>
            <a:pPr marL="342900" indent="-342900">
              <a:lnSpc>
                <a:spcPct val="150000"/>
              </a:lnSpc>
              <a:spcBef>
                <a:spcPts val="900"/>
              </a:spcBef>
              <a:buFont typeface="Arial" panose="020B0604020202020204" pitchFamily="34" charset="0"/>
              <a:buChar char="•"/>
            </a:pPr>
            <a:r>
              <a:rPr lang="en-US" sz="2000" dirty="0"/>
              <a:t>Vietnam has approximately 2,000 traditional craft villages, including renowned ceramic-producing villages like </a:t>
            </a:r>
            <a:r>
              <a:rPr lang="en-US" sz="2000" dirty="0" err="1"/>
              <a:t>Bát</a:t>
            </a:r>
            <a:r>
              <a:rPr lang="en-US" sz="2000" dirty="0"/>
              <a:t> </a:t>
            </a:r>
            <a:r>
              <a:rPr lang="en-US" sz="2000" dirty="0" err="1"/>
              <a:t>Tràng</a:t>
            </a:r>
            <a:r>
              <a:rPr lang="en-US" sz="2000" dirty="0"/>
              <a:t>, Chu </a:t>
            </a:r>
            <a:r>
              <a:rPr lang="en-US" sz="2000" dirty="0" err="1"/>
              <a:t>Đậu</a:t>
            </a:r>
            <a:r>
              <a:rPr lang="en-US" sz="2000" dirty="0"/>
              <a:t>, and </a:t>
            </a:r>
            <a:r>
              <a:rPr lang="en-US" sz="2000" dirty="0" err="1"/>
              <a:t>Phù</a:t>
            </a:r>
            <a:r>
              <a:rPr lang="en-US" sz="2000" dirty="0"/>
              <a:t> </a:t>
            </a:r>
            <a:r>
              <a:rPr lang="en-US" sz="2000" dirty="0" err="1"/>
              <a:t>Lãng</a:t>
            </a:r>
            <a:r>
              <a:rPr lang="en-US" sz="2000" dirty="0"/>
              <a:t>.</a:t>
            </a:r>
          </a:p>
          <a:p>
            <a:pPr marL="342900" indent="-342900">
              <a:lnSpc>
                <a:spcPct val="150000"/>
              </a:lnSpc>
              <a:spcBef>
                <a:spcPts val="900"/>
              </a:spcBef>
              <a:buFont typeface="Arial" panose="020B0604020202020204" pitchFamily="34" charset="0"/>
              <a:buChar char="•"/>
            </a:pPr>
            <a:r>
              <a:rPr lang="en-US" sz="2000" dirty="0"/>
              <a:t>Vietnamese ceramic products are exported to major markets such as the United States, Japan, and the EU, with export turnover reaching $711 million in 2022.</a:t>
            </a:r>
          </a:p>
        </p:txBody>
      </p:sp>
    </p:spTree>
    <p:extLst>
      <p:ext uri="{BB962C8B-B14F-4D97-AF65-F5344CB8AC3E}">
        <p14:creationId xmlns:p14="http://schemas.microsoft.com/office/powerpoint/2010/main" val="3395564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A469A-8FB4-9B04-C4BA-D8FBC4BC3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B0707-2B8E-C70C-67B2-8B8E7AED5EB1}"/>
              </a:ext>
            </a:extLst>
          </p:cNvPr>
          <p:cNvSpPr>
            <a:spLocks noGrp="1"/>
          </p:cNvSpPr>
          <p:nvPr>
            <p:ph type="title"/>
          </p:nvPr>
        </p:nvSpPr>
        <p:spPr/>
        <p:txBody>
          <a:bodyPr>
            <a:noAutofit/>
          </a:bodyPr>
          <a:lstStyle/>
          <a:p>
            <a:r>
              <a:rPr lang="en-US" b="1" dirty="0">
                <a:solidFill>
                  <a:schemeClr val="accent1">
                    <a:lumMod val="50000"/>
                  </a:schemeClr>
                </a:solidFill>
              </a:rPr>
              <a:t>Types of Ceramics in Vietnam</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DD5E3F30-7533-780A-2762-49604C80AF18}"/>
              </a:ext>
            </a:extLst>
          </p:cNvPr>
          <p:cNvSpPr txBox="1"/>
          <p:nvPr/>
        </p:nvSpPr>
        <p:spPr>
          <a:xfrm>
            <a:off x="609600" y="1443098"/>
            <a:ext cx="11135932" cy="4578946"/>
          </a:xfrm>
          <a:prstGeom prst="rect">
            <a:avLst/>
          </a:prstGeom>
          <a:noFill/>
        </p:spPr>
        <p:txBody>
          <a:bodyPr wrap="square">
            <a:spAutoFit/>
          </a:bodyPr>
          <a:lstStyle/>
          <a:p>
            <a:r>
              <a:rPr lang="en-US" b="1" dirty="0"/>
              <a:t>Types of Ceramics in Vietnam</a:t>
            </a:r>
          </a:p>
          <a:p>
            <a:pPr marL="342900" indent="-342900">
              <a:spcBef>
                <a:spcPts val="900"/>
              </a:spcBef>
              <a:buFont typeface="Arial" panose="020B0604020202020204" pitchFamily="34" charset="0"/>
              <a:buChar char="•"/>
            </a:pPr>
            <a:r>
              <a:rPr lang="en-US" dirty="0"/>
              <a:t>Household Ceramics: Bowls, plates, cups, teapots, and vases.</a:t>
            </a:r>
          </a:p>
          <a:p>
            <a:pPr marL="342900" indent="-342900">
              <a:spcBef>
                <a:spcPts val="900"/>
              </a:spcBef>
              <a:buFont typeface="Arial" panose="020B0604020202020204" pitchFamily="34" charset="0"/>
              <a:buChar char="•"/>
            </a:pPr>
            <a:r>
              <a:rPr lang="en-US" dirty="0"/>
              <a:t>Decorative Ceramics: Statues, bas-reliefs, ceramic lamps, and screens.</a:t>
            </a:r>
          </a:p>
          <a:p>
            <a:pPr marL="342900" indent="-342900">
              <a:spcBef>
                <a:spcPts val="900"/>
              </a:spcBef>
              <a:buFont typeface="Arial" panose="020B0604020202020204" pitchFamily="34" charset="0"/>
              <a:buChar char="•"/>
            </a:pPr>
            <a:r>
              <a:rPr lang="en-US" dirty="0"/>
              <a:t>Construction Ceramics: Roof tiles, floor tiles, and wall tiles.</a:t>
            </a:r>
          </a:p>
          <a:p>
            <a:pPr marL="342900" indent="-342900">
              <a:spcBef>
                <a:spcPts val="900"/>
              </a:spcBef>
              <a:buFont typeface="Arial" panose="020B0604020202020204" pitchFamily="34" charset="0"/>
              <a:buChar char="•"/>
            </a:pPr>
            <a:r>
              <a:rPr lang="en-US" dirty="0"/>
              <a:t>Artisan Ceramics: Artistic creations and souvenirs.</a:t>
            </a:r>
          </a:p>
          <a:p>
            <a:pPr marL="342900" indent="-342900">
              <a:spcBef>
                <a:spcPts val="900"/>
              </a:spcBef>
              <a:buFont typeface="Arial" panose="020B0604020202020204" pitchFamily="34" charset="0"/>
              <a:buChar char="•"/>
            </a:pPr>
            <a:r>
              <a:rPr lang="en-US" dirty="0"/>
              <a:t>Technical Ceramics: Insulating porcelain products, sanitary ware, and other technical ceramic items.</a:t>
            </a:r>
            <a:br>
              <a:rPr lang="en-US" dirty="0"/>
            </a:br>
            <a:endParaRPr lang="en-US" dirty="0"/>
          </a:p>
          <a:p>
            <a:r>
              <a:rPr lang="en-US" b="1" dirty="0"/>
              <a:t>Development Solutions for the Ceramic Industry</a:t>
            </a:r>
          </a:p>
          <a:p>
            <a:pPr marL="342900" indent="-342900">
              <a:spcBef>
                <a:spcPts val="900"/>
              </a:spcBef>
              <a:buFont typeface="Arial" panose="020B0604020202020204" pitchFamily="34" charset="0"/>
              <a:buChar char="•"/>
            </a:pPr>
            <a:r>
              <a:rPr lang="en-US" dirty="0"/>
              <a:t>Artisan Training: Preserve and promote traditional techniques.</a:t>
            </a:r>
          </a:p>
          <a:p>
            <a:pPr marL="342900" indent="-342900">
              <a:spcBef>
                <a:spcPts val="900"/>
              </a:spcBef>
              <a:buFont typeface="Arial" panose="020B0604020202020204" pitchFamily="34" charset="0"/>
              <a:buChar char="•"/>
            </a:pPr>
            <a:r>
              <a:rPr lang="en-US" dirty="0"/>
              <a:t>Technological Innovation: Adopt advanced production technologies.</a:t>
            </a:r>
          </a:p>
          <a:p>
            <a:pPr marL="342900" indent="-342900">
              <a:spcBef>
                <a:spcPts val="900"/>
              </a:spcBef>
              <a:buFont typeface="Arial" panose="020B0604020202020204" pitchFamily="34" charset="0"/>
              <a:buChar char="•"/>
            </a:pPr>
            <a:r>
              <a:rPr lang="en-US" dirty="0"/>
              <a:t>Market Expansion: Strengthen trade promotion and participate in international fairs.</a:t>
            </a:r>
          </a:p>
          <a:p>
            <a:pPr marL="342900" indent="-342900">
              <a:spcBef>
                <a:spcPts val="900"/>
              </a:spcBef>
              <a:buFont typeface="Arial" panose="020B0604020202020204" pitchFamily="34" charset="0"/>
              <a:buChar char="•"/>
            </a:pPr>
            <a:r>
              <a:rPr lang="en-US" dirty="0"/>
              <a:t>Craft Village Tourism Development: Combine ceramic production with experiential tourism.</a:t>
            </a:r>
          </a:p>
        </p:txBody>
      </p:sp>
    </p:spTree>
    <p:extLst>
      <p:ext uri="{BB962C8B-B14F-4D97-AF65-F5344CB8AC3E}">
        <p14:creationId xmlns:p14="http://schemas.microsoft.com/office/powerpoint/2010/main" val="41926887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C5AD-0107-4F20-E4EF-F8B2AA41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AA9A11-BE21-5670-D45A-8951C9914FE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latin typeface="+mn-lt"/>
            </a:endParaRPr>
          </a:p>
        </p:txBody>
      </p:sp>
      <p:sp>
        <p:nvSpPr>
          <p:cNvPr id="6" name="TextBox 5">
            <a:extLst>
              <a:ext uri="{FF2B5EF4-FFF2-40B4-BE49-F238E27FC236}">
                <a16:creationId xmlns:a16="http://schemas.microsoft.com/office/drawing/2014/main" id="{EBB3EF23-AB74-E3EF-34D5-7BAF1461D7F3}"/>
              </a:ext>
            </a:extLst>
          </p:cNvPr>
          <p:cNvSpPr txBox="1"/>
          <p:nvPr/>
        </p:nvSpPr>
        <p:spPr>
          <a:xfrm>
            <a:off x="609600" y="1514020"/>
            <a:ext cx="10972800" cy="4117281"/>
          </a:xfrm>
          <a:prstGeom prst="rect">
            <a:avLst/>
          </a:prstGeom>
          <a:noFill/>
        </p:spPr>
        <p:txBody>
          <a:bodyPr wrap="square">
            <a:spAutoFit/>
          </a:bodyPr>
          <a:lstStyle/>
          <a:p>
            <a:pPr marL="342900" indent="-342900">
              <a:spcBef>
                <a:spcPts val="900"/>
              </a:spcBef>
              <a:buFont typeface="Arial" panose="020B0604020202020204" pitchFamily="34" charset="0"/>
              <a:buChar char="•"/>
            </a:pPr>
            <a:r>
              <a:rPr lang="en-US" b="1" dirty="0"/>
              <a:t>Handmade Kilns: </a:t>
            </a:r>
            <a:r>
              <a:rPr lang="en-US" dirty="0"/>
              <a:t>Completely phased out due to outdated technology and environmental pollution.</a:t>
            </a:r>
          </a:p>
          <a:p>
            <a:pPr marL="342900" indent="-342900">
              <a:spcBef>
                <a:spcPts val="900"/>
              </a:spcBef>
              <a:buFont typeface="Arial" panose="020B0604020202020204" pitchFamily="34" charset="0"/>
              <a:buChar char="•"/>
            </a:pPr>
            <a:r>
              <a:rPr lang="en-US" b="1" dirty="0"/>
              <a:t>Improved Ring Kiln: </a:t>
            </a:r>
            <a:r>
              <a:rPr lang="en-US" dirty="0"/>
              <a:t>Uses plastic clay, but its longevity is limited due to the depletion of raw materials.</a:t>
            </a:r>
          </a:p>
          <a:p>
            <a:pPr marL="342900" indent="-342900">
              <a:spcBef>
                <a:spcPts val="900"/>
              </a:spcBef>
              <a:buFont typeface="Arial" panose="020B0604020202020204" pitchFamily="34" charset="0"/>
              <a:buChar char="•"/>
            </a:pPr>
            <a:r>
              <a:rPr lang="en-US" b="1" dirty="0"/>
              <a:t>Modern Tunnel Kiln: </a:t>
            </a:r>
            <a:r>
              <a:rPr lang="en-US" dirty="0"/>
              <a:t>Uses riverbank soil and hillside clay; high productivity, good quality, highly automated, and energy-efficient. The modern tunnel kiln is characterized by the modernization of the shaping process, with robots handling the bricks when entering and exiting the kiln. The modern tunnel kiln is divided into three types:</a:t>
            </a:r>
          </a:p>
          <a:p>
            <a:pPr>
              <a:spcBef>
                <a:spcPts val="900"/>
              </a:spcBef>
            </a:pPr>
            <a:r>
              <a:rPr lang="en-US" dirty="0"/>
              <a:t>1. </a:t>
            </a:r>
            <a:r>
              <a:rPr lang="en-US" b="1" dirty="0"/>
              <a:t>Traditional Tunnel Kiln Technology: </a:t>
            </a:r>
            <a:r>
              <a:rPr lang="en-US" dirty="0"/>
              <a:t>Built with an improved flat roof and wide kiln chamber.</a:t>
            </a:r>
          </a:p>
          <a:p>
            <a:pPr>
              <a:spcBef>
                <a:spcPts val="900"/>
              </a:spcBef>
            </a:pPr>
            <a:r>
              <a:rPr lang="en-US" dirty="0"/>
              <a:t>2. </a:t>
            </a:r>
            <a:r>
              <a:rPr lang="en-US" b="1" dirty="0"/>
              <a:t>Moving Tunnel Kiln: </a:t>
            </a:r>
            <a:r>
              <a:rPr lang="en-US" dirty="0"/>
              <a:t>Designed to move along tracks, allowing bricks to be arranged in a circular fixed pattern and moved sequentially through the kiln.</a:t>
            </a:r>
          </a:p>
          <a:p>
            <a:pPr>
              <a:spcBef>
                <a:spcPts val="900"/>
              </a:spcBef>
            </a:pPr>
            <a:r>
              <a:rPr lang="en-US" dirty="0"/>
              <a:t>3. </a:t>
            </a:r>
            <a:r>
              <a:rPr lang="en-US" b="1" dirty="0"/>
              <a:t>Moving Roof Tunnel Kiln</a:t>
            </a:r>
            <a:r>
              <a:rPr lang="en-US" dirty="0"/>
              <a:t>: The kiln is designed as a rectangular structure buried underground. The roof panels are movable to cover the fixed rows of bricks.</a:t>
            </a:r>
          </a:p>
        </p:txBody>
      </p:sp>
    </p:spTree>
    <p:extLst>
      <p:ext uri="{BB962C8B-B14F-4D97-AF65-F5344CB8AC3E}">
        <p14:creationId xmlns:p14="http://schemas.microsoft.com/office/powerpoint/2010/main" val="4009569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8" descr="A picture containing indoor, metal, area, several&#10;&#10;Description automatically generated">
            <a:extLst>
              <a:ext uri="{FF2B5EF4-FFF2-40B4-BE49-F238E27FC236}">
                <a16:creationId xmlns:a16="http://schemas.microsoft.com/office/drawing/2014/main" id="{1E263E9D-EC65-BF7A-6E6F-33AB145EB2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357" y="1383398"/>
            <a:ext cx="5582963" cy="418317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1" descr="A picture containing building, open&#10;&#10;Description automatically generated">
            <a:extLst>
              <a:ext uri="{FF2B5EF4-FFF2-40B4-BE49-F238E27FC236}">
                <a16:creationId xmlns:a16="http://schemas.microsoft.com/office/drawing/2014/main" id="{3F4F14C1-B907-70DA-D20A-62BF8C824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405" y="1326569"/>
            <a:ext cx="3221567" cy="42968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D196D2-159B-3CD4-FBFA-3FC557E50FC6}"/>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79D4A940-063A-D812-574D-B50DEFC9EBF6}"/>
              </a:ext>
            </a:extLst>
          </p:cNvPr>
          <p:cNvSpPr>
            <a:spLocks noChangeArrowheads="1"/>
          </p:cNvSpPr>
          <p:nvPr/>
        </p:nvSpPr>
        <p:spPr bwMode="auto">
          <a:xfrm>
            <a:off x="5944837" y="3248925"/>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6" name="Rectangle 5">
            <a:extLst>
              <a:ext uri="{FF2B5EF4-FFF2-40B4-BE49-F238E27FC236}">
                <a16:creationId xmlns:a16="http://schemas.microsoft.com/office/drawing/2014/main" id="{787B697E-DF25-38DD-EFE1-DE8BA7560E15}"/>
              </a:ext>
            </a:extLst>
          </p:cNvPr>
          <p:cNvSpPr>
            <a:spLocks noChangeArrowheads="1"/>
          </p:cNvSpPr>
          <p:nvPr/>
        </p:nvSpPr>
        <p:spPr bwMode="auto">
          <a:xfrm>
            <a:off x="1" y="748756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8" name="TextBox 7">
            <a:extLst>
              <a:ext uri="{FF2B5EF4-FFF2-40B4-BE49-F238E27FC236}">
                <a16:creationId xmlns:a16="http://schemas.microsoft.com/office/drawing/2014/main" id="{7C4AAB07-48FC-1CD1-49AE-D2F492D384A0}"/>
              </a:ext>
            </a:extLst>
          </p:cNvPr>
          <p:cNvSpPr txBox="1"/>
          <p:nvPr/>
        </p:nvSpPr>
        <p:spPr>
          <a:xfrm>
            <a:off x="2449020" y="5766594"/>
            <a:ext cx="7572949" cy="707886"/>
          </a:xfrm>
          <a:prstGeom prst="rect">
            <a:avLst/>
          </a:prstGeom>
          <a:noFill/>
        </p:spPr>
        <p:txBody>
          <a:bodyPr wrap="square">
            <a:spAutoFit/>
          </a:bodyPr>
          <a:lstStyle/>
          <a:p>
            <a:pPr algn="ctr"/>
            <a:r>
              <a:rPr lang="vi-VN" sz="2000" b="1" dirty="0">
                <a:latin typeface="+mn-lt"/>
                <a:ea typeface="Calibri" panose="020F0502020204030204" pitchFamily="34" charset="0"/>
              </a:rPr>
              <a:t>Old-style Tunnel Kiln with an arched roof made of refractory bricks and a narrow kiln chamber.</a:t>
            </a:r>
            <a:endParaRPr lang="en-US" sz="2000" dirty="0">
              <a:latin typeface="+mn-lt"/>
            </a:endParaRPr>
          </a:p>
        </p:txBody>
      </p:sp>
      <p:sp>
        <p:nvSpPr>
          <p:cNvPr id="2" name="Title 1">
            <a:extLst>
              <a:ext uri="{FF2B5EF4-FFF2-40B4-BE49-F238E27FC236}">
                <a16:creationId xmlns:a16="http://schemas.microsoft.com/office/drawing/2014/main" id="{D22B491F-9C65-D0ED-91DE-664BCC3BE64B}"/>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2342994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scontent-hkg3-1.xx.fbcdn.net/v/t1.0-9/10169352_795506247233430_625349592161362278_n.jpg?oh=8eb42cb5e367fd618807c30140571e8a&amp;oe=58342341">
            <a:extLst>
              <a:ext uri="{FF2B5EF4-FFF2-40B4-BE49-F238E27FC236}">
                <a16:creationId xmlns:a16="http://schemas.microsoft.com/office/drawing/2014/main" id="{1FF999D4-D01C-7724-477B-9893D6D72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57" y="1546033"/>
            <a:ext cx="5657044" cy="424430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9901FDCC-52AC-0794-E142-E3093F540B1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349022" y="1546033"/>
            <a:ext cx="5526303" cy="42583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9D3CD6-2BE5-9168-EE2C-E622EC3004AF}"/>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1879D4A7-008F-CF75-13E3-1F56EC5B1688}"/>
              </a:ext>
            </a:extLst>
          </p:cNvPr>
          <p:cNvSpPr>
            <a:spLocks noChangeArrowheads="1"/>
          </p:cNvSpPr>
          <p:nvPr/>
        </p:nvSpPr>
        <p:spPr bwMode="auto">
          <a:xfrm>
            <a:off x="5944837" y="3473292"/>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BC2A935C-1034-1BCC-C5A0-F168DF0165BF}"/>
              </a:ext>
            </a:extLst>
          </p:cNvPr>
          <p:cNvSpPr txBox="1"/>
          <p:nvPr/>
        </p:nvSpPr>
        <p:spPr>
          <a:xfrm>
            <a:off x="2626879" y="5870541"/>
            <a:ext cx="7606469" cy="707886"/>
          </a:xfrm>
          <a:prstGeom prst="rect">
            <a:avLst/>
          </a:prstGeom>
          <a:noFill/>
        </p:spPr>
        <p:txBody>
          <a:bodyPr wrap="square">
            <a:spAutoFit/>
          </a:bodyPr>
          <a:lstStyle/>
          <a:p>
            <a:pPr algn="ctr"/>
            <a:r>
              <a:rPr lang="en-US" sz="2000" b="1" dirty="0">
                <a:latin typeface="+mn-lt"/>
                <a:ea typeface="Calibri" panose="020F0502020204030204" pitchFamily="34" charset="0"/>
              </a:rPr>
              <a:t>New type </a:t>
            </a:r>
            <a:r>
              <a:rPr lang="en-US" sz="2000" b="1" dirty="0" err="1">
                <a:latin typeface="+mn-lt"/>
                <a:ea typeface="Calibri" panose="020F0502020204030204" pitchFamily="34" charset="0"/>
              </a:rPr>
              <a:t>Tuynel</a:t>
            </a:r>
            <a:r>
              <a:rPr lang="en-US" sz="2000" b="1" dirty="0">
                <a:latin typeface="+mn-lt"/>
                <a:ea typeface="Calibri" panose="020F0502020204030204" pitchFamily="34" charset="0"/>
              </a:rPr>
              <a:t> brick kiln with flat ceiling made of ceramic cotton pressed wide furnace</a:t>
            </a:r>
            <a:endParaRPr lang="en-US" sz="2000" dirty="0">
              <a:latin typeface="+mn-lt"/>
            </a:endParaRPr>
          </a:p>
        </p:txBody>
      </p:sp>
      <p:sp>
        <p:nvSpPr>
          <p:cNvPr id="2" name="Title 1">
            <a:extLst>
              <a:ext uri="{FF2B5EF4-FFF2-40B4-BE49-F238E27FC236}">
                <a16:creationId xmlns:a16="http://schemas.microsoft.com/office/drawing/2014/main" id="{8CE1E7B7-4468-B815-0F54-0B3BF3B3177F}"/>
              </a:ext>
            </a:extLst>
          </p:cNvPr>
          <p:cNvSpPr>
            <a:spLocks noGrp="1"/>
          </p:cNvSpPr>
          <p:nvPr>
            <p:ph type="title"/>
          </p:nvPr>
        </p:nvSpPr>
        <p:spPr>
          <a:xfrm>
            <a:off x="728111" y="534180"/>
            <a:ext cx="10972800" cy="4952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88334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odel of a city&#10;&#10;Description automatically generated with medium confidence">
            <a:extLst>
              <a:ext uri="{FF2B5EF4-FFF2-40B4-BE49-F238E27FC236}">
                <a16:creationId xmlns:a16="http://schemas.microsoft.com/office/drawing/2014/main" id="{3865B70E-7B7A-F931-9325-007DD328B7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083" y="1802188"/>
            <a:ext cx="5911123" cy="3253625"/>
          </a:xfrm>
          <a:prstGeom prst="rect">
            <a:avLst/>
          </a:prstGeom>
          <a:noFill/>
          <a:ln>
            <a:noFill/>
          </a:ln>
        </p:spPr>
      </p:pic>
      <p:pic>
        <p:nvPicPr>
          <p:cNvPr id="7" name="Picture 6">
            <a:extLst>
              <a:ext uri="{FF2B5EF4-FFF2-40B4-BE49-F238E27FC236}">
                <a16:creationId xmlns:a16="http://schemas.microsoft.com/office/drawing/2014/main" id="{9320F447-B8D4-152F-24E3-4FFEC50C0610}"/>
              </a:ext>
            </a:extLst>
          </p:cNvPr>
          <p:cNvPicPr>
            <a:picLocks noChangeAspect="1"/>
          </p:cNvPicPr>
          <p:nvPr/>
        </p:nvPicPr>
        <p:blipFill>
          <a:blip r:embed="rId3"/>
          <a:stretch>
            <a:fillRect/>
          </a:stretch>
        </p:blipFill>
        <p:spPr>
          <a:xfrm>
            <a:off x="6406206" y="1802187"/>
            <a:ext cx="5525271" cy="3289759"/>
          </a:xfrm>
          <a:prstGeom prst="rect">
            <a:avLst/>
          </a:prstGeom>
        </p:spPr>
      </p:pic>
      <p:sp>
        <p:nvSpPr>
          <p:cNvPr id="9" name="TextBox 8">
            <a:extLst>
              <a:ext uri="{FF2B5EF4-FFF2-40B4-BE49-F238E27FC236}">
                <a16:creationId xmlns:a16="http://schemas.microsoft.com/office/drawing/2014/main" id="{6CBBF45D-1605-0C75-2976-A2D56711AA74}"/>
              </a:ext>
            </a:extLst>
          </p:cNvPr>
          <p:cNvSpPr txBox="1"/>
          <p:nvPr/>
        </p:nvSpPr>
        <p:spPr>
          <a:xfrm>
            <a:off x="5034466" y="5427767"/>
            <a:ext cx="3823784" cy="400110"/>
          </a:xfrm>
          <a:prstGeom prst="rect">
            <a:avLst/>
          </a:prstGeom>
          <a:noFill/>
        </p:spPr>
        <p:txBody>
          <a:bodyPr wrap="square">
            <a:spAutoFit/>
          </a:bodyPr>
          <a:lstStyle/>
          <a:p>
            <a:r>
              <a:rPr lang="vi-VN" sz="2000" b="1" dirty="0"/>
              <a:t>Movable </a:t>
            </a:r>
            <a:r>
              <a:rPr lang="vi-VN" sz="2000" b="1"/>
              <a:t>Tuynel Oven</a:t>
            </a:r>
            <a:endParaRPr lang="en-US" sz="2000" b="1" dirty="0"/>
          </a:p>
        </p:txBody>
      </p:sp>
      <p:sp>
        <p:nvSpPr>
          <p:cNvPr id="3" name="Title 1">
            <a:extLst>
              <a:ext uri="{FF2B5EF4-FFF2-40B4-BE49-F238E27FC236}">
                <a16:creationId xmlns:a16="http://schemas.microsoft.com/office/drawing/2014/main" id="{F0466F45-00C9-D082-814F-5A10DB6E008D}"/>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3631187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building&#10;&#10;Description automatically generated">
            <a:extLst>
              <a:ext uri="{FF2B5EF4-FFF2-40B4-BE49-F238E27FC236}">
                <a16:creationId xmlns:a16="http://schemas.microsoft.com/office/drawing/2014/main" id="{C1BF1BD3-5948-1527-EF46-B209B90594C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557" y="1414959"/>
            <a:ext cx="3530180" cy="2640584"/>
          </a:xfrm>
          <a:prstGeom prst="rect">
            <a:avLst/>
          </a:prstGeom>
          <a:noFill/>
          <a:ln>
            <a:noFill/>
          </a:ln>
        </p:spPr>
      </p:pic>
      <p:pic>
        <p:nvPicPr>
          <p:cNvPr id="5" name="Picture 4">
            <a:extLst>
              <a:ext uri="{FF2B5EF4-FFF2-40B4-BE49-F238E27FC236}">
                <a16:creationId xmlns:a16="http://schemas.microsoft.com/office/drawing/2014/main" id="{F483E5E6-0749-15AC-A804-9C67AF3AC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3557" y="4225292"/>
            <a:ext cx="3530180" cy="2435499"/>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937E70C8-F885-A49C-8658-E518701EB5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827" y="2150428"/>
            <a:ext cx="6771571" cy="3762477"/>
          </a:xfrm>
          <a:prstGeom prst="rect">
            <a:avLst/>
          </a:prstGeom>
          <a:noFill/>
          <a:ln>
            <a:noFill/>
          </a:ln>
        </p:spPr>
      </p:pic>
      <p:sp>
        <p:nvSpPr>
          <p:cNvPr id="8" name="TextBox 7">
            <a:extLst>
              <a:ext uri="{FF2B5EF4-FFF2-40B4-BE49-F238E27FC236}">
                <a16:creationId xmlns:a16="http://schemas.microsoft.com/office/drawing/2014/main" id="{ACAED9D0-C07C-06A0-1583-F6DE903ED6E5}"/>
              </a:ext>
            </a:extLst>
          </p:cNvPr>
          <p:cNvSpPr txBox="1"/>
          <p:nvPr/>
        </p:nvSpPr>
        <p:spPr>
          <a:xfrm>
            <a:off x="548265" y="1502431"/>
            <a:ext cx="4827087" cy="461665"/>
          </a:xfrm>
          <a:prstGeom prst="rect">
            <a:avLst/>
          </a:prstGeom>
          <a:noFill/>
        </p:spPr>
        <p:txBody>
          <a:bodyPr wrap="square">
            <a:spAutoFit/>
          </a:bodyPr>
          <a:lstStyle/>
          <a:p>
            <a:r>
              <a:rPr lang="vi-VN" sz="2400" b="1" dirty="0">
                <a:latin typeface="+mn-lt"/>
                <a:ea typeface="Calibri" panose="020F0502020204030204" pitchFamily="34" charset="0"/>
              </a:rPr>
              <a:t>Portable Flat Ceiling Tube Oven</a:t>
            </a:r>
            <a:endParaRPr lang="en-US" sz="2400" dirty="0">
              <a:latin typeface="+mn-lt"/>
            </a:endParaRPr>
          </a:p>
        </p:txBody>
      </p:sp>
      <p:sp>
        <p:nvSpPr>
          <p:cNvPr id="3" name="Title 1">
            <a:extLst>
              <a:ext uri="{FF2B5EF4-FFF2-40B4-BE49-F238E27FC236}">
                <a16:creationId xmlns:a16="http://schemas.microsoft.com/office/drawing/2014/main" id="{C3338710-4DA8-C503-08A4-9FDC7AACE99A}"/>
              </a:ext>
            </a:extLst>
          </p:cNvPr>
          <p:cNvSpPr>
            <a:spLocks noGrp="1"/>
          </p:cNvSpPr>
          <p:nvPr>
            <p:ph type="title"/>
          </p:nvPr>
        </p:nvSpPr>
        <p:spPr>
          <a:xfrm>
            <a:off x="728663" y="533400"/>
            <a:ext cx="10972800" cy="495300"/>
          </a:xfrm>
        </p:spPr>
        <p:txBody>
          <a:bodyPr>
            <a:noAutofit/>
          </a:bodyPr>
          <a:lstStyle/>
          <a:p>
            <a:r>
              <a:rPr lang="en-US" b="1" dirty="0">
                <a:solidFill>
                  <a:schemeClr val="accent1">
                    <a:lumMod val="50000"/>
                  </a:schemeClr>
                </a:solidFill>
                <a:effectLst/>
                <a:latin typeface="+mn-lt"/>
              </a:rPr>
              <a:t>Fired Brick Production Technology</a:t>
            </a:r>
            <a:endParaRPr lang="en-US" noProof="1">
              <a:solidFill>
                <a:schemeClr val="accent1">
                  <a:lumMod val="50000"/>
                </a:schemeClr>
              </a:solidFill>
            </a:endParaRPr>
          </a:p>
        </p:txBody>
      </p:sp>
    </p:spTree>
    <p:extLst>
      <p:ext uri="{BB962C8B-B14F-4D97-AF65-F5344CB8AC3E}">
        <p14:creationId xmlns:p14="http://schemas.microsoft.com/office/powerpoint/2010/main" val="10968939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78A-7568-FE99-A495-FCF698CF1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C4246-9A32-C337-69A2-2CB4ACE6C6F9}"/>
              </a:ext>
            </a:extLst>
          </p:cNvPr>
          <p:cNvSpPr>
            <a:spLocks noGrp="1"/>
          </p:cNvSpPr>
          <p:nvPr>
            <p:ph type="title"/>
          </p:nvPr>
        </p:nvSpPr>
        <p:spPr/>
        <p:txBody>
          <a:bodyPr>
            <a:noAutofit/>
          </a:bodyPr>
          <a:lstStyle/>
          <a:p>
            <a:r>
              <a:rPr lang="en-US" dirty="0">
                <a:solidFill>
                  <a:schemeClr val="accent1">
                    <a:lumMod val="50000"/>
                  </a:schemeClr>
                </a:solidFill>
                <a:effectLst/>
                <a:latin typeface="+mn-lt"/>
              </a:rPr>
              <a:t>Energy used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FD0E7C02-14FE-76FD-6A91-64BC5DF222E2}"/>
              </a:ext>
            </a:extLst>
          </p:cNvPr>
          <p:cNvSpPr txBox="1"/>
          <p:nvPr/>
        </p:nvSpPr>
        <p:spPr>
          <a:xfrm>
            <a:off x="609600" y="1394779"/>
            <a:ext cx="10972798" cy="4901342"/>
          </a:xfrm>
          <a:prstGeom prst="rect">
            <a:avLst/>
          </a:prstGeom>
          <a:noFill/>
        </p:spPr>
        <p:txBody>
          <a:bodyPr wrap="square">
            <a:spAutoFit/>
          </a:bodyPr>
          <a:lstStyle/>
          <a:p>
            <a:pPr>
              <a:spcBef>
                <a:spcPts val="900"/>
              </a:spcBef>
            </a:pPr>
            <a:r>
              <a:rPr lang="en-US" sz="2000" b="1" dirty="0">
                <a:solidFill>
                  <a:srgbClr val="0E0E0E"/>
                </a:solidFill>
                <a:effectLst/>
                <a:latin typeface="+mn-lt"/>
              </a:rPr>
              <a:t>Coal</a:t>
            </a:r>
            <a:r>
              <a:rPr lang="en-US" sz="2000" dirty="0">
                <a:solidFill>
                  <a:srgbClr val="0E0E0E"/>
                </a:solidFill>
                <a:effectLst/>
                <a:latin typeface="+mn-lt"/>
              </a:rPr>
              <a:t>: Accounts for over 80% of the energy source, used for firing bricks.</a:t>
            </a:r>
          </a:p>
          <a:p>
            <a:pPr>
              <a:spcBef>
                <a:spcPts val="900"/>
              </a:spcBef>
            </a:pPr>
            <a:r>
              <a:rPr lang="en-US" sz="2000" b="1" dirty="0">
                <a:solidFill>
                  <a:srgbClr val="0E0E0E"/>
                </a:solidFill>
                <a:effectLst/>
                <a:latin typeface="+mn-lt"/>
              </a:rPr>
              <a:t>Wood and agricultural by-products</a:t>
            </a:r>
            <a:r>
              <a:rPr lang="en-US" sz="2000" dirty="0">
                <a:solidFill>
                  <a:srgbClr val="0E0E0E"/>
                </a:solidFill>
                <a:effectLst/>
                <a:latin typeface="+mn-lt"/>
              </a:rPr>
              <a:t>: Used to start the kiln and supplement heat at some facilities with available resources.</a:t>
            </a:r>
          </a:p>
          <a:p>
            <a:pPr>
              <a:spcBef>
                <a:spcPts val="900"/>
              </a:spcBef>
            </a:pPr>
            <a:r>
              <a:rPr lang="en-US" sz="2000" b="1" dirty="0">
                <a:solidFill>
                  <a:srgbClr val="0E0E0E"/>
                </a:solidFill>
                <a:effectLst/>
                <a:latin typeface="+mn-lt"/>
              </a:rPr>
              <a:t>Electricity</a:t>
            </a:r>
            <a:r>
              <a:rPr lang="en-US" sz="2000" dirty="0">
                <a:solidFill>
                  <a:srgbClr val="0E0E0E"/>
                </a:solidFill>
                <a:effectLst/>
                <a:latin typeface="+mn-lt"/>
              </a:rPr>
              <a:t>: Used to operate production equipment.</a:t>
            </a:r>
          </a:p>
          <a:p>
            <a:pPr>
              <a:spcBef>
                <a:spcPts val="900"/>
              </a:spcBef>
            </a:pPr>
            <a:endParaRPr lang="en-US" sz="2000" dirty="0">
              <a:solidFill>
                <a:srgbClr val="0E0E0E"/>
              </a:solidFill>
              <a:latin typeface="+mn-lt"/>
            </a:endParaRPr>
          </a:p>
          <a:p>
            <a:r>
              <a:rPr lang="en-US" sz="2000" b="1" dirty="0">
                <a:solidFill>
                  <a:srgbClr val="0E0E0E"/>
                </a:solidFill>
                <a:effectLst/>
                <a:latin typeface="+mn-lt"/>
              </a:rPr>
              <a:t>Energy consumption by kiln types:</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Hand kilns</a:t>
            </a:r>
            <a:r>
              <a:rPr lang="en-US" sz="2000" dirty="0">
                <a:solidFill>
                  <a:srgbClr val="0E0E0E"/>
                </a:solidFill>
                <a:effectLst/>
                <a:latin typeface="+mn-lt"/>
              </a:rPr>
              <a:t>: 1,200-1,500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Ring kilns and old tunnel kilns</a:t>
            </a:r>
            <a:r>
              <a:rPr lang="en-US" sz="2000" dirty="0">
                <a:solidFill>
                  <a:srgbClr val="0E0E0E"/>
                </a:solidFill>
                <a:effectLst/>
                <a:latin typeface="+mn-lt"/>
              </a:rPr>
              <a:t>: 700-900 kcal/kg of brick.</a:t>
            </a:r>
          </a:p>
          <a:p>
            <a:pPr>
              <a:spcBef>
                <a:spcPts val="900"/>
              </a:spcBef>
            </a:pPr>
            <a:r>
              <a:rPr lang="en-US" sz="2000" dirty="0">
                <a:solidFill>
                  <a:srgbClr val="0E0E0E"/>
                </a:solidFill>
                <a:effectLst/>
                <a:latin typeface="+mn-lt"/>
              </a:rPr>
              <a:t>• </a:t>
            </a:r>
            <a:r>
              <a:rPr lang="en-US" sz="2000" b="1" dirty="0">
                <a:solidFill>
                  <a:srgbClr val="0E0E0E"/>
                </a:solidFill>
                <a:effectLst/>
                <a:latin typeface="+mn-lt"/>
              </a:rPr>
              <a:t>New tunnel kilns and moving tunnel kilns, flat roof moving tunnel kilns</a:t>
            </a:r>
            <a:r>
              <a:rPr lang="en-US" sz="2000" dirty="0">
                <a:solidFill>
                  <a:srgbClr val="0E0E0E"/>
                </a:solidFill>
                <a:effectLst/>
                <a:latin typeface="+mn-lt"/>
              </a:rPr>
              <a:t>: 400-600 kcal/kg of brick.</a:t>
            </a:r>
            <a:br>
              <a:rPr lang="en-US" sz="2000" dirty="0">
                <a:solidFill>
                  <a:srgbClr val="0E0E0E"/>
                </a:solidFill>
                <a:effectLst/>
                <a:latin typeface="+mn-lt"/>
              </a:rPr>
            </a:br>
            <a:endParaRPr lang="en-US" sz="2000" dirty="0">
              <a:solidFill>
                <a:srgbClr val="0E0E0E"/>
              </a:solidFill>
              <a:effectLst/>
              <a:latin typeface="+mn-lt"/>
            </a:endParaRPr>
          </a:p>
          <a:p>
            <a:r>
              <a:rPr lang="en-US" sz="2000" b="1" dirty="0">
                <a:solidFill>
                  <a:srgbClr val="0E0E0E"/>
                </a:solidFill>
                <a:effectLst/>
                <a:latin typeface="+mn-lt"/>
              </a:rPr>
              <a:t>The significant differences between technologies show the potential for energy savings.</a:t>
            </a:r>
          </a:p>
          <a:p>
            <a:pPr>
              <a:spcBef>
                <a:spcPts val="900"/>
              </a:spcBef>
            </a:pPr>
            <a:endParaRPr lang="en-US" sz="2000" dirty="0">
              <a:solidFill>
                <a:srgbClr val="0E0E0E"/>
              </a:solidFill>
              <a:effectLst/>
              <a:latin typeface="+mn-lt"/>
            </a:endParaRPr>
          </a:p>
        </p:txBody>
      </p:sp>
    </p:spTree>
    <p:extLst>
      <p:ext uri="{BB962C8B-B14F-4D97-AF65-F5344CB8AC3E}">
        <p14:creationId xmlns:p14="http://schemas.microsoft.com/office/powerpoint/2010/main" val="248913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FBF7-7882-C305-8990-01320C09B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0C41D-C40E-D43B-2A30-226F4121C815}"/>
              </a:ext>
            </a:extLst>
          </p:cNvPr>
          <p:cNvSpPr>
            <a:spLocks noGrp="1"/>
          </p:cNvSpPr>
          <p:nvPr>
            <p:ph type="title"/>
          </p:nvPr>
        </p:nvSpPr>
        <p:spPr>
          <a:xfrm>
            <a:off x="665260" y="631584"/>
            <a:ext cx="10972800" cy="495200"/>
          </a:xfrm>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D22E35B9-B02E-EB42-598E-BC400ACC0889}"/>
              </a:ext>
            </a:extLst>
          </p:cNvPr>
          <p:cNvSpPr txBox="1"/>
          <p:nvPr/>
        </p:nvSpPr>
        <p:spPr>
          <a:xfrm>
            <a:off x="665260" y="1577399"/>
            <a:ext cx="10861332" cy="3139899"/>
          </a:xfrm>
          <a:prstGeom prst="rect">
            <a:avLst/>
          </a:prstGeom>
          <a:noFill/>
        </p:spPr>
        <p:txBody>
          <a:bodyPr wrap="square">
            <a:spAutoFit/>
          </a:bodyPr>
          <a:lstStyle/>
          <a:p>
            <a:r>
              <a:rPr lang="en-US" b="1" dirty="0"/>
              <a:t>Technology improvements:</a:t>
            </a:r>
          </a:p>
          <a:p>
            <a:pPr marL="342900" indent="-342900">
              <a:spcBef>
                <a:spcPts val="900"/>
              </a:spcBef>
              <a:buFont typeface="Arial" panose="020B0604020202020204" pitchFamily="34" charset="0"/>
              <a:buChar char="•"/>
            </a:pPr>
            <a:r>
              <a:rPr lang="en-US" dirty="0"/>
              <a:t>Transition to advanced kiln technologies such as flat roof tunnel kilns, moving tunnel kilns, and moving flat roof tunnel kilns.</a:t>
            </a:r>
          </a:p>
          <a:p>
            <a:pPr marL="342900" indent="-342900">
              <a:spcBef>
                <a:spcPts val="900"/>
              </a:spcBef>
              <a:buFont typeface="Arial" panose="020B0604020202020204" pitchFamily="34" charset="0"/>
              <a:buChar char="•"/>
            </a:pPr>
            <a:r>
              <a:rPr lang="en-US" dirty="0"/>
              <a:t>Use of advanced product shaping processes with semi-dry extrusion lines, reducing energy needs for water evaporation.</a:t>
            </a:r>
          </a:p>
          <a:p>
            <a:pPr marL="342900" indent="-342900">
              <a:spcBef>
                <a:spcPts val="900"/>
              </a:spcBef>
              <a:buFont typeface="Arial" panose="020B0604020202020204" pitchFamily="34" charset="0"/>
              <a:buChar char="•"/>
            </a:pPr>
            <a:r>
              <a:rPr lang="en-US" dirty="0"/>
              <a:t>Optimization of the drying process to minimize the impact of weather factors and better utilize solar energy for drying.</a:t>
            </a:r>
          </a:p>
          <a:p>
            <a:pPr marL="342900" indent="-342900">
              <a:spcBef>
                <a:spcPts val="900"/>
              </a:spcBef>
              <a:buFont typeface="Arial" panose="020B0604020202020204" pitchFamily="34" charset="0"/>
              <a:buChar char="•"/>
            </a:pPr>
            <a:r>
              <a:rPr lang="en-US" dirty="0"/>
              <a:t>Implement energy balancing for kilns to identify opportunities to reduce heat losses during firing and better utilize heat between drying, heating, firing, and cooling stages.</a:t>
            </a:r>
          </a:p>
        </p:txBody>
      </p:sp>
    </p:spTree>
    <p:extLst>
      <p:ext uri="{BB962C8B-B14F-4D97-AF65-F5344CB8AC3E}">
        <p14:creationId xmlns:p14="http://schemas.microsoft.com/office/powerpoint/2010/main" val="2038031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16796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9BBA-40FC-5CFD-46BC-3292BC0FFB4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A323B48E-BB6A-D3E1-9F90-6F360BB2F86B}"/>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9EF06BD9-695C-77FA-5E5D-DCA8213DEFCE}"/>
              </a:ext>
            </a:extLst>
          </p:cNvPr>
          <p:cNvSpPr txBox="1"/>
          <p:nvPr/>
        </p:nvSpPr>
        <p:spPr>
          <a:xfrm>
            <a:off x="609600" y="1442433"/>
            <a:ext cx="10972800" cy="4651915"/>
          </a:xfrm>
          <a:prstGeom prst="rect">
            <a:avLst/>
          </a:prstGeom>
          <a:noFill/>
        </p:spPr>
        <p:txBody>
          <a:bodyPr wrap="square">
            <a:spAutoFit/>
          </a:bodyPr>
          <a:lstStyle/>
          <a:p>
            <a:pPr>
              <a:lnSpc>
                <a:spcPct val="150000"/>
              </a:lnSpc>
            </a:pPr>
            <a:r>
              <a:rPr lang="en-US" sz="2000" b="1" dirty="0"/>
              <a:t>Use of Renewable Energy: </a:t>
            </a:r>
            <a:r>
              <a:rPr lang="en-US" sz="2000" dirty="0"/>
              <a:t>Traditional kilns previously used a lot of biomass energy. In modern technologies, coal is the primary fuel. Efforts should be made to use biomass fuels (rice husks, sawdust, and other agricultural residues) in modern kilns to supplement heat in the firing process.</a:t>
            </a:r>
          </a:p>
          <a:p>
            <a:pPr>
              <a:lnSpc>
                <a:spcPct val="150000"/>
              </a:lnSpc>
            </a:pPr>
            <a:r>
              <a:rPr lang="en-US" sz="2000" b="1" dirty="0"/>
              <a:t>Automatic Control System: </a:t>
            </a:r>
            <a:r>
              <a:rPr lang="en-US" sz="2000" dirty="0"/>
              <a:t>Monitor and adjust the temperature in the kiln. This reduces energy waste caused by operational errors.</a:t>
            </a:r>
          </a:p>
          <a:p>
            <a:pPr>
              <a:lnSpc>
                <a:spcPct val="150000"/>
              </a:lnSpc>
            </a:pPr>
            <a:r>
              <a:rPr lang="en-US" sz="2000" b="1" dirty="0"/>
              <a:t>Enhanced Insulation: </a:t>
            </a:r>
            <a:r>
              <a:rPr lang="en-US" sz="2000" dirty="0"/>
              <a:t>Use high-quality insulation materials in the firing and drying systems to minimize energy loss.</a:t>
            </a:r>
          </a:p>
          <a:p>
            <a:pPr>
              <a:lnSpc>
                <a:spcPct val="150000"/>
              </a:lnSpc>
            </a:pPr>
            <a:r>
              <a:rPr lang="en-US" sz="2000" b="1" dirty="0"/>
              <a:t>Energy Management System (EMS): </a:t>
            </a:r>
            <a:r>
              <a:rPr lang="en-US" sz="2000" dirty="0"/>
              <a:t>Track energy consumption in real-time. Identify and address points of inefficiency in energy use.</a:t>
            </a:r>
          </a:p>
        </p:txBody>
      </p:sp>
    </p:spTree>
    <p:extLst>
      <p:ext uri="{BB962C8B-B14F-4D97-AF65-F5344CB8AC3E}">
        <p14:creationId xmlns:p14="http://schemas.microsoft.com/office/powerpoint/2010/main" val="2623335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56C4-8FCB-F728-3713-FD41107E3B3F}"/>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31B20A0-4094-770A-02E6-2481BC5B4A4F}"/>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89C2F3C1-2AFB-EEF1-47B4-81D675F54381}"/>
              </a:ext>
            </a:extLst>
          </p:cNvPr>
          <p:cNvSpPr txBox="1"/>
          <p:nvPr/>
        </p:nvSpPr>
        <p:spPr>
          <a:xfrm>
            <a:off x="506569" y="1456521"/>
            <a:ext cx="10972800" cy="4785926"/>
          </a:xfrm>
          <a:prstGeom prst="rect">
            <a:avLst/>
          </a:prstGeom>
          <a:noFill/>
        </p:spPr>
        <p:txBody>
          <a:bodyPr wrap="square">
            <a:spAutoFit/>
          </a:bodyPr>
          <a:lstStyle/>
          <a:p>
            <a:r>
              <a:rPr lang="en-US" sz="2000" b="1" dirty="0"/>
              <a:t>Replace Traditional Kilns with Gas or Gas-Electric Hybrid Kilns:</a:t>
            </a:r>
          </a:p>
          <a:p>
            <a:pPr>
              <a:spcBef>
                <a:spcPts val="900"/>
              </a:spcBef>
            </a:pPr>
            <a:r>
              <a:rPr lang="en-US" sz="2000" dirty="0"/>
              <a:t>• Reduce energy consumption by 30-50%.</a:t>
            </a:r>
          </a:p>
          <a:p>
            <a:pPr>
              <a:spcBef>
                <a:spcPts val="900"/>
              </a:spcBef>
            </a:pPr>
            <a:r>
              <a:rPr lang="en-US" sz="2000" dirty="0"/>
              <a:t>• Better temperature control reduces the occurrence of defective products.</a:t>
            </a:r>
          </a:p>
          <a:p>
            <a:pPr>
              <a:spcBef>
                <a:spcPts val="900"/>
              </a:spcBef>
            </a:pPr>
            <a:r>
              <a:rPr lang="en-US" sz="2000" dirty="0"/>
              <a:t>• Decrease environmental pollution.</a:t>
            </a:r>
            <a:br>
              <a:rPr lang="en-US" sz="2000" dirty="0"/>
            </a:br>
            <a:endParaRPr lang="en-US" sz="2000" dirty="0"/>
          </a:p>
          <a:p>
            <a:r>
              <a:rPr lang="en-US" sz="2000" b="1" dirty="0"/>
              <a:t>Heat Recovery from Firing Kilns:</a:t>
            </a:r>
          </a:p>
          <a:p>
            <a:pPr>
              <a:spcBef>
                <a:spcPts val="900"/>
              </a:spcBef>
            </a:pPr>
            <a:r>
              <a:rPr lang="en-US" sz="2000" dirty="0"/>
              <a:t>• Use excess heat to dry products before firing.</a:t>
            </a:r>
          </a:p>
          <a:p>
            <a:pPr>
              <a:spcBef>
                <a:spcPts val="900"/>
              </a:spcBef>
            </a:pPr>
            <a:r>
              <a:rPr lang="en-US" sz="2000" dirty="0"/>
              <a:t>• Reduces energy consumption during the drying process.</a:t>
            </a:r>
          </a:p>
          <a:p>
            <a:endParaRPr lang="en-US" sz="2000" dirty="0"/>
          </a:p>
          <a:p>
            <a:r>
              <a:rPr lang="en-US" sz="2000" b="1" dirty="0"/>
              <a:t>Biomass </a:t>
            </a:r>
            <a:r>
              <a:rPr lang="en-US" sz="2000" b="1" dirty="0" err="1"/>
              <a:t>Gasification:</a:t>
            </a:r>
            <a:r>
              <a:rPr lang="en-US" sz="2000" dirty="0" err="1"/>
              <a:t>Rice</a:t>
            </a:r>
            <a:r>
              <a:rPr lang="en-US" sz="2000" dirty="0"/>
              <a:t> husks, sawdust, cashew shells, and agricultural waste are renewable, inexpensive, and environmentally friendly energy sources. However, the use of raw biomass can impact product quality. The gasification process helps convert solid fuels into higher-quality gaseous fuels.</a:t>
            </a:r>
          </a:p>
        </p:txBody>
      </p:sp>
    </p:spTree>
    <p:extLst>
      <p:ext uri="{BB962C8B-B14F-4D97-AF65-F5344CB8AC3E}">
        <p14:creationId xmlns:p14="http://schemas.microsoft.com/office/powerpoint/2010/main" val="1972136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BA6C5-11A2-49CA-3933-195239143F0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657250D-11B0-116D-E1BA-643180EF7DAA}"/>
              </a:ext>
            </a:extLst>
          </p:cNvPr>
          <p:cNvSpPr>
            <a:spLocks noGrp="1"/>
          </p:cNvSpPr>
          <p:nvPr>
            <p:ph type="title"/>
          </p:nvPr>
        </p:nvSpPr>
        <p:spPr/>
        <p:txBody>
          <a:bodyPr>
            <a:noAutofit/>
          </a:bodyPr>
          <a:lstStyle/>
          <a:p>
            <a:r>
              <a:rPr lang="en-US" dirty="0">
                <a:solidFill>
                  <a:schemeClr val="accent1">
                    <a:lumMod val="50000"/>
                  </a:schemeClr>
                </a:solidFill>
                <a:effectLst/>
                <a:latin typeface="+mn-lt"/>
              </a:rPr>
              <a:t>EEMs in fired brick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188F4E3-F833-F05B-660B-108F3F957FCC}"/>
              </a:ext>
            </a:extLst>
          </p:cNvPr>
          <p:cNvSpPr txBox="1"/>
          <p:nvPr/>
        </p:nvSpPr>
        <p:spPr>
          <a:xfrm>
            <a:off x="609600" y="1207980"/>
            <a:ext cx="10972800" cy="5113579"/>
          </a:xfrm>
          <a:prstGeom prst="rect">
            <a:avLst/>
          </a:prstGeom>
          <a:noFill/>
        </p:spPr>
        <p:txBody>
          <a:bodyPr wrap="square">
            <a:spAutoFit/>
          </a:bodyPr>
          <a:lstStyle/>
          <a:p>
            <a:pPr>
              <a:lnSpc>
                <a:spcPct val="150000"/>
              </a:lnSpc>
            </a:pPr>
            <a:r>
              <a:rPr lang="en-US" sz="2000" b="1" dirty="0"/>
              <a:t>Automatic Control System:</a:t>
            </a:r>
          </a:p>
          <a:p>
            <a:pPr marL="342900" indent="-342900">
              <a:lnSpc>
                <a:spcPct val="150000"/>
              </a:lnSpc>
              <a:spcBef>
                <a:spcPts val="900"/>
              </a:spcBef>
              <a:buFont typeface="Arial" panose="020B0604020202020204" pitchFamily="34" charset="0"/>
              <a:buChar char="•"/>
            </a:pPr>
            <a:r>
              <a:rPr lang="en-US" sz="2000" dirty="0"/>
              <a:t>Monitor and adjust the temperature and air flow in the kiln.</a:t>
            </a:r>
          </a:p>
          <a:p>
            <a:pPr marL="342900" indent="-342900">
              <a:lnSpc>
                <a:spcPct val="150000"/>
              </a:lnSpc>
              <a:spcBef>
                <a:spcPts val="900"/>
              </a:spcBef>
              <a:buFont typeface="Arial" panose="020B0604020202020204" pitchFamily="34" charset="0"/>
              <a:buChar char="•"/>
            </a:pPr>
            <a:r>
              <a:rPr lang="en-US" sz="2000" dirty="0"/>
              <a:t>Reduce energy waste caused by operational errors.</a:t>
            </a:r>
          </a:p>
          <a:p>
            <a:pPr>
              <a:lnSpc>
                <a:spcPct val="150000"/>
              </a:lnSpc>
            </a:pPr>
            <a:endParaRPr lang="en-US" sz="2000" dirty="0"/>
          </a:p>
          <a:p>
            <a:pPr>
              <a:lnSpc>
                <a:spcPct val="150000"/>
              </a:lnSpc>
            </a:pPr>
            <a:r>
              <a:rPr lang="en-US" sz="2000" b="1" dirty="0"/>
              <a:t>Modern Machinery: </a:t>
            </a:r>
            <a:r>
              <a:rPr lang="en-US" sz="2000" dirty="0"/>
              <a:t>Automatic clay pressing and mixing machines help reduce electricity and fuel consumption.</a:t>
            </a:r>
            <a:br>
              <a:rPr lang="en-US" sz="2000" dirty="0"/>
            </a:br>
            <a:endParaRPr lang="en-US" sz="2000" dirty="0"/>
          </a:p>
          <a:p>
            <a:pPr>
              <a:lnSpc>
                <a:spcPct val="150000"/>
              </a:lnSpc>
            </a:pPr>
            <a:r>
              <a:rPr lang="en-US" sz="2000" b="1" dirty="0"/>
              <a:t>Energy Management System (EMS):</a:t>
            </a:r>
          </a:p>
          <a:p>
            <a:pPr marL="342900" indent="-342900">
              <a:lnSpc>
                <a:spcPct val="150000"/>
              </a:lnSpc>
              <a:spcBef>
                <a:spcPts val="900"/>
              </a:spcBef>
              <a:buFont typeface="Arial" panose="020B0604020202020204" pitchFamily="34" charset="0"/>
              <a:buChar char="•"/>
            </a:pPr>
            <a:r>
              <a:rPr lang="en-US" sz="2000" dirty="0"/>
              <a:t>Track real-time energy consumption.</a:t>
            </a:r>
          </a:p>
          <a:p>
            <a:pPr marL="342900" indent="-342900">
              <a:lnSpc>
                <a:spcPct val="150000"/>
              </a:lnSpc>
              <a:spcBef>
                <a:spcPts val="900"/>
              </a:spcBef>
              <a:buFont typeface="Arial" panose="020B0604020202020204" pitchFamily="34" charset="0"/>
              <a:buChar char="•"/>
            </a:pPr>
            <a:r>
              <a:rPr lang="en-US" sz="2000" dirty="0"/>
              <a:t>Analyze and eliminate unnecessary energy consumption points.</a:t>
            </a:r>
          </a:p>
        </p:txBody>
      </p:sp>
    </p:spTree>
    <p:extLst>
      <p:ext uri="{BB962C8B-B14F-4D97-AF65-F5344CB8AC3E}">
        <p14:creationId xmlns:p14="http://schemas.microsoft.com/office/powerpoint/2010/main" val="29940520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25BB1-9F7A-5B81-C2DB-00C15753CA85}"/>
              </a:ext>
            </a:extLst>
          </p:cNvPr>
          <p:cNvSpPr>
            <a:spLocks noGrp="1"/>
          </p:cNvSpPr>
          <p:nvPr>
            <p:ph type="title"/>
          </p:nvPr>
        </p:nvSpPr>
        <p:spPr/>
        <p:txBody>
          <a:bodyPr>
            <a:noAutofit/>
          </a:bodyPr>
          <a:lstStyle/>
          <a:p>
            <a:r>
              <a:rPr lang="vi-VN" dirty="0">
                <a:solidFill>
                  <a:schemeClr val="accent1">
                    <a:lumMod val="50000"/>
                  </a:schemeClr>
                </a:solidFill>
                <a:latin typeface="+mn-lt"/>
              </a:rPr>
              <a:t>Discussion</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58FE578-C945-A34C-EFEC-B25DD00E670E}"/>
              </a:ext>
            </a:extLst>
          </p:cNvPr>
          <p:cNvSpPr txBox="1"/>
          <p:nvPr/>
        </p:nvSpPr>
        <p:spPr>
          <a:xfrm>
            <a:off x="1219200" y="1451049"/>
            <a:ext cx="10972800" cy="958596"/>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b="1" dirty="0"/>
              <a:t>You see that these brick production stages consume the most energy
Discuss the potential for more specific Energy Savings from the stated solutions</a:t>
            </a:r>
            <a:endParaRPr lang="en-US" sz="2000" dirty="0"/>
          </a:p>
        </p:txBody>
      </p:sp>
    </p:spTree>
    <p:extLst>
      <p:ext uri="{BB962C8B-B14F-4D97-AF65-F5344CB8AC3E}">
        <p14:creationId xmlns:p14="http://schemas.microsoft.com/office/powerpoint/2010/main" val="243237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0E0-8B07-4443-355D-9E8D367310A9}"/>
              </a:ext>
            </a:extLst>
          </p:cNvPr>
          <p:cNvSpPr>
            <a:spLocks noGrp="1"/>
          </p:cNvSpPr>
          <p:nvPr>
            <p:ph type="title"/>
          </p:nvPr>
        </p:nvSpPr>
        <p:spPr/>
        <p:txBody>
          <a:bodyPr>
            <a:noAutofit/>
          </a:bodyPr>
          <a:lstStyle/>
          <a:p>
            <a:r>
              <a:rPr lang="vi-VN" dirty="0">
                <a:solidFill>
                  <a:schemeClr val="accent1">
                    <a:lumMod val="50000"/>
                  </a:schemeClr>
                </a:solidFill>
                <a:latin typeface="+mn-lt"/>
              </a:rPr>
              <a:t>Non </a:t>
            </a:r>
            <a:r>
              <a:rPr lang="vi-VN" dirty="0" err="1">
                <a:solidFill>
                  <a:schemeClr val="accent1">
                    <a:lumMod val="50000"/>
                  </a:schemeClr>
                </a:solidFill>
                <a:latin typeface="+mn-lt"/>
              </a:rPr>
              <a:t>Fired</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3E7EB1BC-E0B8-20B6-9407-EBC2827E456E}"/>
              </a:ext>
            </a:extLst>
          </p:cNvPr>
          <p:cNvSpPr>
            <a:spLocks noGrp="1"/>
          </p:cNvSpPr>
          <p:nvPr>
            <p:ph type="body" idx="1"/>
          </p:nvPr>
        </p:nvSpPr>
        <p:spPr>
          <a:xfrm>
            <a:off x="372533" y="1334749"/>
            <a:ext cx="8274756" cy="5078283"/>
          </a:xfrm>
          <a:noFill/>
        </p:spPr>
        <p:txBody>
          <a:bodyPr wrap="square">
            <a:spAutoFit/>
          </a:bodyPr>
          <a:lstStyle/>
          <a:p>
            <a:pPr marL="186262" indent="0">
              <a:lnSpc>
                <a:spcPct val="150000"/>
              </a:lnSpc>
              <a:buClr>
                <a:srgbClr val="000000"/>
              </a:buClr>
              <a:buNone/>
            </a:pPr>
            <a:r>
              <a:rPr lang="vi-VN" sz="1800" b="1" dirty="0" err="1">
                <a:solidFill>
                  <a:srgbClr val="000000"/>
                </a:solidFill>
                <a:cs typeface="Arial"/>
                <a:sym typeface="Arial"/>
              </a:rPr>
              <a:t>Eventhough</a:t>
            </a:r>
            <a:r>
              <a:rPr lang="vi-VN" sz="1800" b="1" dirty="0">
                <a:solidFill>
                  <a:srgbClr val="000000"/>
                </a:solidFill>
                <a:cs typeface="Arial"/>
                <a:sym typeface="Arial"/>
              </a:rPr>
              <a:t> </a:t>
            </a:r>
            <a:r>
              <a:rPr lang="vi-VN" sz="1800" b="1" dirty="0" err="1">
                <a:solidFill>
                  <a:srgbClr val="000000"/>
                </a:solidFill>
                <a:cs typeface="Arial"/>
                <a:sym typeface="Arial"/>
              </a:rPr>
              <a:t>there</a:t>
            </a:r>
            <a:r>
              <a:rPr lang="vi-VN" sz="1800" b="1" dirty="0">
                <a:solidFill>
                  <a:srgbClr val="000000"/>
                </a:solidFill>
                <a:cs typeface="Arial"/>
                <a:sym typeface="Arial"/>
              </a:rPr>
              <a:t> </a:t>
            </a:r>
            <a:r>
              <a:rPr lang="vi-VN" sz="1800" b="1" dirty="0" err="1">
                <a:solidFill>
                  <a:srgbClr val="000000"/>
                </a:solidFill>
                <a:cs typeface="Arial"/>
                <a:sym typeface="Arial"/>
              </a:rPr>
              <a:t>are</a:t>
            </a:r>
            <a:r>
              <a:rPr lang="vi-VN" sz="1800" b="1" dirty="0">
                <a:solidFill>
                  <a:srgbClr val="000000"/>
                </a:solidFill>
                <a:cs typeface="Arial"/>
                <a:sym typeface="Arial"/>
              </a:rPr>
              <a:t> </a:t>
            </a:r>
            <a:r>
              <a:rPr lang="vi-VN" sz="1800" b="1" dirty="0" err="1">
                <a:solidFill>
                  <a:srgbClr val="000000"/>
                </a:solidFill>
                <a:cs typeface="Arial"/>
                <a:sym typeface="Arial"/>
              </a:rPr>
              <a:t>several</a:t>
            </a:r>
            <a:r>
              <a:rPr lang="vi-VN" sz="1800" b="1" dirty="0">
                <a:solidFill>
                  <a:srgbClr val="000000"/>
                </a:solidFill>
                <a:cs typeface="Arial"/>
                <a:sym typeface="Arial"/>
              </a:rPr>
              <a:t> </a:t>
            </a:r>
            <a:r>
              <a:rPr lang="vi-VN" sz="1800" b="1" dirty="0" err="1">
                <a:solidFill>
                  <a:srgbClr val="000000"/>
                </a:solidFill>
                <a:cs typeface="Arial"/>
                <a:sym typeface="Arial"/>
              </a:rPr>
              <a:t>types</a:t>
            </a:r>
            <a:r>
              <a:rPr lang="vi-VN" sz="1800" b="1" dirty="0">
                <a:solidFill>
                  <a:srgbClr val="000000"/>
                </a:solidFill>
                <a:cs typeface="Arial"/>
                <a:sym typeface="Arial"/>
              </a:rPr>
              <a:t> </a:t>
            </a:r>
            <a:r>
              <a:rPr lang="vi-VN" sz="1800" b="1" dirty="0" err="1">
                <a:solidFill>
                  <a:srgbClr val="000000"/>
                </a:solidFill>
                <a:cs typeface="Arial"/>
                <a:sym typeface="Arial"/>
              </a:rPr>
              <a:t>of</a:t>
            </a:r>
            <a:r>
              <a:rPr lang="vi-VN" sz="1800" b="1" dirty="0">
                <a:solidFill>
                  <a:srgbClr val="000000"/>
                </a:solidFill>
                <a:cs typeface="Arial"/>
                <a:sym typeface="Arial"/>
              </a:rPr>
              <a:t> non </a:t>
            </a:r>
            <a:r>
              <a:rPr lang="vi-VN" sz="1800" b="1" dirty="0" err="1">
                <a:solidFill>
                  <a:srgbClr val="000000"/>
                </a:solidFill>
                <a:cs typeface="Arial"/>
                <a:sym typeface="Arial"/>
              </a:rPr>
              <a:t>fired</a:t>
            </a:r>
            <a:r>
              <a:rPr lang="vi-VN" sz="1800" b="1" dirty="0">
                <a:solidFill>
                  <a:srgbClr val="000000"/>
                </a:solidFill>
                <a:cs typeface="Arial"/>
                <a:sym typeface="Arial"/>
              </a:rPr>
              <a:t> </a:t>
            </a:r>
            <a:r>
              <a:rPr lang="vi-VN" sz="1800" b="1" dirty="0" err="1">
                <a:solidFill>
                  <a:srgbClr val="000000"/>
                </a:solidFill>
                <a:cs typeface="Arial"/>
                <a:sym typeface="Arial"/>
              </a:rPr>
              <a:t>bricks</a:t>
            </a:r>
            <a:r>
              <a:rPr lang="vi-VN" sz="1800" b="1" dirty="0">
                <a:solidFill>
                  <a:srgbClr val="000000"/>
                </a:solidFill>
                <a:cs typeface="Arial"/>
                <a:sym typeface="Arial"/>
              </a:rPr>
              <a:t>. However, only 2 types could be existed and developed in Vietnam:</a:t>
            </a:r>
          </a:p>
          <a:p>
            <a:pPr>
              <a:lnSpc>
                <a:spcPct val="150000"/>
              </a:lnSpc>
              <a:buClr>
                <a:srgbClr val="000000"/>
              </a:buClr>
              <a:buFont typeface="Arial" panose="020B0604020202020204" pitchFamily="34" charset="0"/>
              <a:buChar char="•"/>
            </a:pPr>
            <a:r>
              <a:rPr lang="vi-VN" altLang="en-US" sz="1600" dirty="0">
                <a:solidFill>
                  <a:srgbClr val="000000"/>
                </a:solidFill>
                <a:latin typeface="+mn-lt"/>
                <a:cs typeface="Arial"/>
                <a:sym typeface="Arial"/>
              </a:rPr>
              <a:t>Concrete block or aggregated cement brick</a:t>
            </a:r>
            <a:r>
              <a:rPr lang="en-US" altLang="en-US" sz="1600" dirty="0">
                <a:solidFill>
                  <a:srgbClr val="000000"/>
                </a:solidFill>
                <a:latin typeface="+mn-lt"/>
                <a:cs typeface="Arial"/>
                <a:sym typeface="Arial"/>
              </a:rPr>
              <a:t>.</a:t>
            </a:r>
            <a:r>
              <a:rPr lang="vi-VN" altLang="en-US" sz="1600" dirty="0">
                <a:solidFill>
                  <a:srgbClr val="000000"/>
                </a:solidFill>
                <a:latin typeface="+mn-lt"/>
                <a:cs typeface="Arial"/>
                <a:sym typeface="Arial"/>
              </a:rPr>
              <a:t> </a:t>
            </a:r>
            <a:r>
              <a:rPr lang="en-US" sz="1600" dirty="0">
                <a:latin typeface="+mn-lt"/>
              </a:rPr>
              <a:t>It is a type of non-fired brick produced from a mixture of concrete (cement, sand, mite or small gravel, water, and additives) through a pressing or casting process, without the need for autoclave</a:t>
            </a:r>
            <a:r>
              <a:rPr lang="vi-VN" sz="1600" dirty="0">
                <a:latin typeface="+mn-lt"/>
              </a:rPr>
              <a:t>. In some enterprises, ash and slag, industrial waste could be used to reduce the materials cost as well as reduce solid waste to Environment. </a:t>
            </a:r>
          </a:p>
          <a:p>
            <a:pPr>
              <a:lnSpc>
                <a:spcPct val="150000"/>
              </a:lnSpc>
              <a:buClr>
                <a:srgbClr val="000000"/>
              </a:buClr>
              <a:buFont typeface="Arial" panose="020B0604020202020204" pitchFamily="34" charset="0"/>
              <a:buChar char="•"/>
            </a:pPr>
            <a:r>
              <a:rPr lang="vi-VN" sz="1600" dirty="0">
                <a:latin typeface="+mn-lt"/>
              </a:rPr>
              <a:t>AAC </a:t>
            </a:r>
            <a:r>
              <a:rPr lang="en-US" sz="1600" dirty="0">
                <a:latin typeface="+mn-lt"/>
              </a:rPr>
              <a:t>is a type of autoclaved lightweight concrete, produced from a mixture of cement, lime (or cement), fine sand (or fly ash), gypsum, water, and aerating agent (usually aluminum powder). The chemical reaction process produces hydrogen gas, which forms small air bubbles in the structure, making the material lightweight, insulating, soundproof, and flame retardant. After casting, the mixture is autoclaved at high temperature and pressure to increase strength and stability..</a:t>
            </a:r>
            <a:endParaRPr lang="vi-VN" sz="1600" dirty="0">
              <a:solidFill>
                <a:srgbClr val="000000"/>
              </a:solidFill>
              <a:latin typeface="+mn-lt"/>
              <a:cs typeface="Arial"/>
              <a:sym typeface="Arial"/>
            </a:endParaRPr>
          </a:p>
        </p:txBody>
      </p:sp>
      <p:pic>
        <p:nvPicPr>
          <p:cNvPr id="5" name="Picture 4">
            <a:extLst>
              <a:ext uri="{FF2B5EF4-FFF2-40B4-BE49-F238E27FC236}">
                <a16:creationId xmlns:a16="http://schemas.microsoft.com/office/drawing/2014/main" id="{C79D97F5-A3AB-AF44-E499-879878769E77}"/>
              </a:ext>
            </a:extLst>
          </p:cNvPr>
          <p:cNvPicPr>
            <a:picLocks noChangeAspect="1"/>
          </p:cNvPicPr>
          <p:nvPr/>
        </p:nvPicPr>
        <p:blipFill>
          <a:blip r:embed="rId2"/>
          <a:stretch>
            <a:fillRect/>
          </a:stretch>
        </p:blipFill>
        <p:spPr>
          <a:xfrm>
            <a:off x="8884356" y="1334749"/>
            <a:ext cx="3028238" cy="2134850"/>
          </a:xfrm>
          <a:prstGeom prst="rect">
            <a:avLst/>
          </a:prstGeom>
        </p:spPr>
      </p:pic>
      <p:pic>
        <p:nvPicPr>
          <p:cNvPr id="7" name="Picture 6">
            <a:extLst>
              <a:ext uri="{FF2B5EF4-FFF2-40B4-BE49-F238E27FC236}">
                <a16:creationId xmlns:a16="http://schemas.microsoft.com/office/drawing/2014/main" id="{51CED060-15F5-52FF-47AB-B98CE7C76A2A}"/>
              </a:ext>
            </a:extLst>
          </p:cNvPr>
          <p:cNvPicPr>
            <a:picLocks noChangeAspect="1"/>
          </p:cNvPicPr>
          <p:nvPr/>
        </p:nvPicPr>
        <p:blipFill>
          <a:blip r:embed="rId3"/>
          <a:stretch>
            <a:fillRect/>
          </a:stretch>
        </p:blipFill>
        <p:spPr>
          <a:xfrm>
            <a:off x="8884356" y="3760515"/>
            <a:ext cx="2722686" cy="2731613"/>
          </a:xfrm>
          <a:prstGeom prst="rect">
            <a:avLst/>
          </a:prstGeom>
        </p:spPr>
      </p:pic>
    </p:spTree>
    <p:extLst>
      <p:ext uri="{BB962C8B-B14F-4D97-AF65-F5344CB8AC3E}">
        <p14:creationId xmlns:p14="http://schemas.microsoft.com/office/powerpoint/2010/main" val="2379716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p:nvPr>
        </p:nvSpPr>
        <p:spPr/>
        <p:txBody>
          <a:bodyPr>
            <a:noAutofit/>
          </a:bodyPr>
          <a:lstStyle/>
          <a:p>
            <a:r>
              <a:rPr lang="vi-VN" dirty="0" err="1">
                <a:solidFill>
                  <a:schemeClr val="accent1">
                    <a:lumMod val="50000"/>
                  </a:schemeClr>
                </a:solidFill>
                <a:latin typeface="+mn-lt"/>
              </a:rPr>
              <a:t>Concrete</a:t>
            </a:r>
            <a:r>
              <a:rPr lang="vi-VN" dirty="0">
                <a:solidFill>
                  <a:schemeClr val="accent1">
                    <a:lumMod val="50000"/>
                  </a:schemeClr>
                </a:solidFill>
                <a:latin typeface="+mn-lt"/>
              </a:rPr>
              <a:t> </a:t>
            </a:r>
            <a:r>
              <a:rPr lang="vi-VN" dirty="0" err="1">
                <a:solidFill>
                  <a:schemeClr val="accent1">
                    <a:lumMod val="50000"/>
                  </a:schemeClr>
                </a:solidFill>
                <a:latin typeface="+mn-lt"/>
              </a:rPr>
              <a:t>brick</a:t>
            </a:r>
            <a:r>
              <a:rPr lang="vi-VN" dirty="0">
                <a:solidFill>
                  <a:schemeClr val="accent1">
                    <a:lumMod val="50000"/>
                  </a:schemeClr>
                </a:solidFill>
                <a:latin typeface="+mn-lt"/>
              </a:rPr>
              <a:t>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83036695-1CED-B703-F667-EB7E8F357313}"/>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3690A101-FB5F-146B-2B32-22695997F146}"/>
              </a:ext>
            </a:extLst>
          </p:cNvPr>
          <p:cNvPicPr>
            <a:picLocks noChangeAspect="1"/>
          </p:cNvPicPr>
          <p:nvPr/>
        </p:nvPicPr>
        <p:blipFill>
          <a:blip r:embed="rId2"/>
          <a:stretch>
            <a:fillRect/>
          </a:stretch>
        </p:blipFill>
        <p:spPr>
          <a:xfrm>
            <a:off x="977030" y="1394270"/>
            <a:ext cx="10016647" cy="5021309"/>
          </a:xfrm>
          <a:prstGeom prst="rect">
            <a:avLst/>
          </a:prstGeom>
        </p:spPr>
      </p:pic>
    </p:spTree>
    <p:extLst>
      <p:ext uri="{BB962C8B-B14F-4D97-AF65-F5344CB8AC3E}">
        <p14:creationId xmlns:p14="http://schemas.microsoft.com/office/powerpoint/2010/main" val="2146757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61886-60FE-4F34-ABE5-17D41C35289A}"/>
              </a:ext>
            </a:extLst>
          </p:cNvPr>
          <p:cNvSpPr>
            <a:spLocks noGrp="1"/>
          </p:cNvSpPr>
          <p:nvPr>
            <p:ph type="title"/>
          </p:nvPr>
        </p:nvSpPr>
        <p:spPr/>
        <p:txBody>
          <a:bodyPr>
            <a:noAutofit/>
          </a:bodyPr>
          <a:lstStyle/>
          <a:p>
            <a:r>
              <a:rPr lang="en-US" dirty="0">
                <a:solidFill>
                  <a:schemeClr val="accent1">
                    <a:lumMod val="50000"/>
                  </a:schemeClr>
                </a:solidFill>
              </a:rPr>
              <a:t>Concrete brick production process</a:t>
            </a:r>
          </a:p>
        </p:txBody>
      </p:sp>
      <p:pic>
        <p:nvPicPr>
          <p:cNvPr id="5" name="Picture 4">
            <a:extLst>
              <a:ext uri="{FF2B5EF4-FFF2-40B4-BE49-F238E27FC236}">
                <a16:creationId xmlns:a16="http://schemas.microsoft.com/office/drawing/2014/main" id="{8F262668-68E8-6154-6EFA-6AAC3106223F}"/>
              </a:ext>
            </a:extLst>
          </p:cNvPr>
          <p:cNvPicPr>
            <a:picLocks noChangeAspect="1"/>
          </p:cNvPicPr>
          <p:nvPr/>
        </p:nvPicPr>
        <p:blipFill>
          <a:blip r:embed="rId2"/>
          <a:stretch>
            <a:fillRect/>
          </a:stretch>
        </p:blipFill>
        <p:spPr>
          <a:xfrm>
            <a:off x="458952" y="1503985"/>
            <a:ext cx="5637048" cy="3671163"/>
          </a:xfrm>
          <a:prstGeom prst="rect">
            <a:avLst/>
          </a:prstGeom>
        </p:spPr>
      </p:pic>
      <p:pic>
        <p:nvPicPr>
          <p:cNvPr id="7" name="Picture 6">
            <a:extLst>
              <a:ext uri="{FF2B5EF4-FFF2-40B4-BE49-F238E27FC236}">
                <a16:creationId xmlns:a16="http://schemas.microsoft.com/office/drawing/2014/main" id="{703883E8-CE93-131D-9A52-8036EC3CAAA8}"/>
              </a:ext>
            </a:extLst>
          </p:cNvPr>
          <p:cNvPicPr>
            <a:picLocks noChangeAspect="1"/>
          </p:cNvPicPr>
          <p:nvPr/>
        </p:nvPicPr>
        <p:blipFill>
          <a:blip r:embed="rId3"/>
          <a:stretch>
            <a:fillRect/>
          </a:stretch>
        </p:blipFill>
        <p:spPr>
          <a:xfrm>
            <a:off x="6272031" y="1503985"/>
            <a:ext cx="5571399" cy="3671164"/>
          </a:xfrm>
          <a:prstGeom prst="rect">
            <a:avLst/>
          </a:prstGeom>
        </p:spPr>
      </p:pic>
    </p:spTree>
    <p:extLst>
      <p:ext uri="{BB962C8B-B14F-4D97-AF65-F5344CB8AC3E}">
        <p14:creationId xmlns:p14="http://schemas.microsoft.com/office/powerpoint/2010/main" val="32755660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p:nvPr>
        </p:nvSpPr>
        <p:spPr/>
        <p:txBody>
          <a:bodyPr>
            <a:noAutofit/>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459215" y="1344668"/>
            <a:ext cx="3283473" cy="4806203"/>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5511840" y="2994578"/>
            <a:ext cx="5762625" cy="2647950"/>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5626558" y="1848671"/>
            <a:ext cx="5762700" cy="4002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vi" b="1">
                <a:latin typeface="Old Standard TT"/>
                <a:ea typeface="Old Standard TT"/>
                <a:cs typeface="Old Standard TT"/>
                <a:sym typeface="Old Standard TT"/>
              </a:rPr>
              <a:t>Process of an AAC lightweight concrete production chamber</a:t>
            </a:r>
            <a:endParaRPr b="1">
              <a:latin typeface="Old Standard TT"/>
              <a:ea typeface="Old Standard TT"/>
              <a:cs typeface="Old Standard TT"/>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p:nvPr>
        </p:nvSpPr>
        <p:spPr/>
        <p:txBody>
          <a:bodyPr>
            <a:noAutofit/>
          </a:bodyPr>
          <a:lstStyle/>
          <a:p>
            <a:r>
              <a:rPr lang="vi-VN" dirty="0">
                <a:solidFill>
                  <a:schemeClr val="accent1">
                    <a:lumMod val="50000"/>
                  </a:schemeClr>
                </a:solidFill>
                <a:latin typeface="+mn-lt"/>
              </a:rPr>
              <a:t>AAC </a:t>
            </a:r>
            <a:r>
              <a:rPr lang="vi-VN" dirty="0" err="1">
                <a:solidFill>
                  <a:schemeClr val="accent1">
                    <a:lumMod val="50000"/>
                  </a:schemeClr>
                </a:solidFill>
                <a:latin typeface="+mn-lt"/>
              </a:rPr>
              <a:t>production</a:t>
            </a:r>
            <a:r>
              <a:rPr lang="vi-VN" dirty="0">
                <a:solidFill>
                  <a:schemeClr val="accent1">
                    <a:lumMod val="50000"/>
                  </a:schemeClr>
                </a:solidFill>
                <a:latin typeface="+mn-lt"/>
              </a:rPr>
              <a:t> </a:t>
            </a:r>
            <a:r>
              <a:rPr lang="vi-VN" dirty="0" err="1">
                <a:solidFill>
                  <a:schemeClr val="accent1">
                    <a:lumMod val="50000"/>
                  </a:schemeClr>
                </a:solidFill>
                <a:latin typeface="+mn-lt"/>
              </a:rPr>
              <a:t>process</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496711" y="1239490"/>
            <a:ext cx="6450564" cy="4984527"/>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7127987" y="1762067"/>
            <a:ext cx="4849524" cy="3600155"/>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065F3-8CF9-FA14-7501-AB8E6BE0C3FE}"/>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concrete bricks and aggregate cement bricks </a:t>
            </a:r>
          </a:p>
        </p:txBody>
      </p:sp>
      <p:sp>
        <p:nvSpPr>
          <p:cNvPr id="3" name="Text Placeholder 2">
            <a:extLst>
              <a:ext uri="{FF2B5EF4-FFF2-40B4-BE49-F238E27FC236}">
                <a16:creationId xmlns:a16="http://schemas.microsoft.com/office/drawing/2014/main" id="{CCBDEAB1-54C2-460D-F893-9C008C511185}"/>
              </a:ext>
            </a:extLst>
          </p:cNvPr>
          <p:cNvSpPr>
            <a:spLocks noGrp="1"/>
          </p:cNvSpPr>
          <p:nvPr>
            <p:ph type="body" idx="1"/>
          </p:nvPr>
        </p:nvSpPr>
        <p:spPr/>
        <p:txBody>
          <a:bodyPr>
            <a:normAutofit lnSpcReduction="10000"/>
          </a:bodyPr>
          <a:lstStyle/>
          <a:p>
            <a:r>
              <a:rPr lang="en-US" dirty="0"/>
              <a:t>The production of concrete bricks and aggregate cement bricks (XMCL) does not need to be fired at high temperatures (800-1200°C like fired clay bricks), which saves 80-90% of the energy consumption in the production process.
Concrete bricks and aggregate cement bricks use </a:t>
            </a:r>
            <a:r>
              <a:rPr lang="vi-VN" dirty="0" err="1"/>
              <a:t>coal</a:t>
            </a:r>
            <a:r>
              <a:rPr lang="vi-VN" dirty="0"/>
              <a:t> </a:t>
            </a:r>
            <a:r>
              <a:rPr lang="vi-VN" dirty="0" err="1"/>
              <a:t>fired</a:t>
            </a:r>
            <a:r>
              <a:rPr lang="vi-VN" dirty="0"/>
              <a:t> </a:t>
            </a:r>
            <a:r>
              <a:rPr lang="en-US" dirty="0"/>
              <a:t>thermal power </a:t>
            </a:r>
            <a:r>
              <a:rPr lang="vi-VN" dirty="0" err="1"/>
              <a:t>plan</a:t>
            </a:r>
            <a:r>
              <a:rPr lang="vi-VN" dirty="0"/>
              <a:t> </a:t>
            </a:r>
            <a:r>
              <a:rPr lang="en-US" dirty="0"/>
              <a:t>ash, blast furnace slag, rock mites, or construction waste as aggregates, instead of mining clay or natural stone. This reduces the energy consumed for the extraction and transportation of raw materials
Modern</a:t>
            </a:r>
            <a:r>
              <a:rPr lang="vi-VN" dirty="0"/>
              <a:t> </a:t>
            </a:r>
            <a:r>
              <a:rPr lang="vi-VN" dirty="0" err="1"/>
              <a:t>production</a:t>
            </a:r>
            <a:r>
              <a:rPr lang="en-US" dirty="0"/>
              <a:t> lines (such as hydraulic presses or vibrators) are optimized to reduce power consumption by 20-30% compared to the old technology. The replacement and conversion of presses is an energy-saving potential in the production of concrete bricks or aggregate cement
Adopt automatic control system, optimize machine operation time, reduce power by 10-15%. 
Using an inverter in the press helps to adjust the power, saving 5-10% more energy</a:t>
            </a:r>
          </a:p>
        </p:txBody>
      </p:sp>
    </p:spTree>
    <p:extLst>
      <p:ext uri="{BB962C8B-B14F-4D97-AF65-F5344CB8AC3E}">
        <p14:creationId xmlns:p14="http://schemas.microsoft.com/office/powerpoint/2010/main" val="338844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4FB6-39D4-6A99-7720-EDE1194584AF}"/>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concrete bricks and aggregate cement bricks </a:t>
            </a:r>
          </a:p>
        </p:txBody>
      </p:sp>
      <p:sp>
        <p:nvSpPr>
          <p:cNvPr id="4" name="Rectangle 1">
            <a:extLst>
              <a:ext uri="{FF2B5EF4-FFF2-40B4-BE49-F238E27FC236}">
                <a16:creationId xmlns:a16="http://schemas.microsoft.com/office/drawing/2014/main" id="{D6628FAD-E186-CBFA-66F1-02ECC0988DFB}"/>
              </a:ext>
            </a:extLst>
          </p:cNvPr>
          <p:cNvSpPr>
            <a:spLocks noGrp="1" noChangeArrowheads="1"/>
          </p:cNvSpPr>
          <p:nvPr>
            <p:ph type="body" idx="1"/>
          </p:nvPr>
        </p:nvSpPr>
        <p:spPr bwMode="auto">
          <a:xfrm>
            <a:off x="609600" y="1482733"/>
            <a:ext cx="109728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ct val="0"/>
              </a:spcBef>
              <a:spcAft>
                <a:spcPct val="0"/>
              </a:spcAft>
              <a:buClrTx/>
              <a:buSzTx/>
            </a:pPr>
            <a:r>
              <a:rPr lang="en-US" altLang="en-US" dirty="0">
                <a:solidFill>
                  <a:schemeClr val="tx1"/>
                </a:solidFill>
                <a:latin typeface="Arial" panose="020B0604020202020204" pitchFamily="34" charset="0"/>
              </a:rPr>
              <a:t>The use of additives (e.g. plasticizers, fast adhesives) shortens mixing and maintenance times, thereby reducing the energy required to operate the mixer and press. The additive also enhances durability, allowing to reduce the amount of cement (an energy-consuming component to produce), saving 15-25% of energy in cement production. 
Some factories in Dong Nai and Binh Duong have installed solar power systems, providing 20-30% of electricity demand for aggregate cement brick production lines.
According to the report of the Ministry of Construction, the conversion from fired clay bricks to non-fired bricks (including concrete bricks and aggregate cement bricks) will save 1-1.5 million TOE (tons of oil equivalent) of energy per year if the target of 40-45% market share is reached by 2030. 
Reduce emissions by 2-3 million tons of CO2/year, contributing to Vietnam's carbon neutrality goal (COP26). 
Each non-fired brick factory with a capacity of 10 million QTC/year can save 50-70% of energy compared to equivalent fired brick factories</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4359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01F6-82C1-A114-D797-3469AB6EFA86}"/>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Autoclaved concrete bricks (AAC) </a:t>
            </a:r>
          </a:p>
        </p:txBody>
      </p:sp>
      <p:sp>
        <p:nvSpPr>
          <p:cNvPr id="3" name="Text Placeholder 2">
            <a:extLst>
              <a:ext uri="{FF2B5EF4-FFF2-40B4-BE49-F238E27FC236}">
                <a16:creationId xmlns:a16="http://schemas.microsoft.com/office/drawing/2014/main" id="{244AC558-071B-D079-204F-7F9A8FA36148}"/>
              </a:ext>
            </a:extLst>
          </p:cNvPr>
          <p:cNvSpPr>
            <a:spLocks noGrp="1"/>
          </p:cNvSpPr>
          <p:nvPr>
            <p:ph type="body" idx="1"/>
          </p:nvPr>
        </p:nvSpPr>
        <p:spPr>
          <a:xfrm>
            <a:off x="609600" y="1663932"/>
            <a:ext cx="10972800" cy="4176035"/>
          </a:xfrm>
        </p:spPr>
        <p:txBody>
          <a:bodyPr>
            <a:normAutofit/>
          </a:bodyPr>
          <a:lstStyle/>
          <a:p>
            <a:r>
              <a:rPr lang="en-US" dirty="0"/>
              <a:t>Autoclaved concrete bricks (AAC) have great potential for energy savings by eliminating high-temperature calcination, using industrial waste, and improving autoclave technology.
Autoclave is the most energy-intensive stage in AAC production (due to the need for high-pressure steam), modern autoclaves are designed to recirculate steam and heat, reducing energy consumption by 15-25%.
Optimizing the steam system in the plant can save 20% of energy in steam production.
Some factories in the South (such as SAKO Vietnam) integrate solar energy to power the boilers, saving 20-30% of grid electricity.
The process of mixing raw materials (cement, lime, sand/fly ash, aluminum powder) uses a high-capacity mixer but is optimized to reduce mixing time, saving 10-20% of electricity.
Using inverters in mixers and cutters helps to adjust the power according to the load, saving 5-10% of electricity.</a:t>
            </a:r>
            <a:endParaRPr lang="vi-VN" dirty="0"/>
          </a:p>
          <a:p>
            <a:endParaRPr lang="en-US" dirty="0"/>
          </a:p>
        </p:txBody>
      </p:sp>
    </p:spTree>
    <p:extLst>
      <p:ext uri="{BB962C8B-B14F-4D97-AF65-F5344CB8AC3E}">
        <p14:creationId xmlns:p14="http://schemas.microsoft.com/office/powerpoint/2010/main" val="3934065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8B17C-C54E-27F7-2966-C6B3C120CB2D}"/>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en-US" dirty="0">
                <a:solidFill>
                  <a:schemeClr val="accent1">
                    <a:lumMod val="50000"/>
                  </a:schemeClr>
                </a:solidFill>
                <a:latin typeface="+mn-lt"/>
              </a:rPr>
              <a:t>Autoclaved concrete bricks (AAC) </a:t>
            </a:r>
          </a:p>
        </p:txBody>
      </p:sp>
      <p:sp>
        <p:nvSpPr>
          <p:cNvPr id="3" name="Text Placeholder 2">
            <a:extLst>
              <a:ext uri="{FF2B5EF4-FFF2-40B4-BE49-F238E27FC236}">
                <a16:creationId xmlns:a16="http://schemas.microsoft.com/office/drawing/2014/main" id="{15482F75-5277-F15B-BC97-EA041CAD6310}"/>
              </a:ext>
            </a:extLst>
          </p:cNvPr>
          <p:cNvSpPr>
            <a:spLocks noGrp="1"/>
          </p:cNvSpPr>
          <p:nvPr>
            <p:ph type="body" idx="1"/>
          </p:nvPr>
        </p:nvSpPr>
        <p:spPr>
          <a:xfrm>
            <a:off x="609600" y="1663932"/>
            <a:ext cx="10972800" cy="4285763"/>
          </a:xfrm>
        </p:spPr>
        <p:txBody>
          <a:bodyPr>
            <a:normAutofit fontScale="92500" lnSpcReduction="10000"/>
          </a:bodyPr>
          <a:lstStyle/>
          <a:p>
            <a:r>
              <a:rPr lang="en-US" dirty="0"/>
              <a:t>The superplasticizer reduces the amount of water by 10-15%, shortens the mixing time and energy consumption of the mixer
Using pozzolan cement (combined with fly ash) instead of traditional Portland cement helps reduce energy in cement production by 20-25% (because cement is the most energy-consuming component
AAC bricks are light in weight (500-700 kg/m³, compared to 1800-2400 kg/m³ of fired bricks), reducing the energy transported to the building (20-30% of the energy transported)
The large size (600x200x100 mm) and the ability to cut easily reduce the construction time (15-25%) and the amount of masonry mortar (2-3%), thereby reducing the energy for the mortar mixer and labor on site
The large size (600x200x100 mm) and the ability to cut easily reduce the construction time (15-25%) and the amount of masonry mortar (2-3%), thereby reducing the energy for the mortar mixer and labor on site
AAC bricks have good thermal insulation (thermal conductivity 0.1-0.2 W/</a:t>
            </a:r>
            <a:r>
              <a:rPr lang="en-US" dirty="0" err="1"/>
              <a:t>m.K</a:t>
            </a:r>
            <a:r>
              <a:rPr lang="en-US" dirty="0"/>
              <a:t>), reduce the need for air conditioning in the building, save energy in the long term</a:t>
            </a:r>
            <a:endParaRPr lang="vi-VN" dirty="0"/>
          </a:p>
        </p:txBody>
      </p:sp>
    </p:spTree>
    <p:extLst>
      <p:ext uri="{BB962C8B-B14F-4D97-AF65-F5344CB8AC3E}">
        <p14:creationId xmlns:p14="http://schemas.microsoft.com/office/powerpoint/2010/main" val="860282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F0AEF-A3C2-0A3C-CFE9-14DBD48C05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72840C-82CA-ADE6-6CAE-087E39F4E940}"/>
              </a:ext>
            </a:extLst>
          </p:cNvPr>
          <p:cNvSpPr>
            <a:spLocks noGrp="1"/>
          </p:cNvSpPr>
          <p:nvPr>
            <p:ph type="title"/>
          </p:nvPr>
        </p:nvSpPr>
        <p:spPr/>
        <p:txBody>
          <a:bodyPr>
            <a:noAutofit/>
          </a:bodyPr>
          <a:lstStyle/>
          <a:p>
            <a:r>
              <a:rPr lang="vi-VN" dirty="0">
                <a:solidFill>
                  <a:schemeClr val="accent1">
                    <a:lumMod val="50000"/>
                  </a:schemeClr>
                </a:solidFill>
                <a:latin typeface="+mn-lt"/>
              </a:rPr>
              <a:t>Short discussion of Non fired brick and EEMs</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F8740B97-257D-3A2D-5C63-B33D8618C005}"/>
              </a:ext>
            </a:extLst>
          </p:cNvPr>
          <p:cNvSpPr txBox="1"/>
          <p:nvPr/>
        </p:nvSpPr>
        <p:spPr>
          <a:xfrm>
            <a:off x="1219200" y="1639308"/>
            <a:ext cx="109728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err="1"/>
              <a:t>How</a:t>
            </a:r>
            <a:r>
              <a:rPr lang="vi-VN" sz="2000" dirty="0"/>
              <a:t> do </a:t>
            </a:r>
            <a:r>
              <a:rPr lang="vi-VN" sz="2000" dirty="0" err="1"/>
              <a:t>you</a:t>
            </a:r>
            <a:r>
              <a:rPr lang="vi-VN" sz="2000" dirty="0"/>
              <a:t> </a:t>
            </a:r>
            <a:r>
              <a:rPr lang="vi-VN" sz="2000" dirty="0" err="1"/>
              <a:t>know</a:t>
            </a:r>
            <a:r>
              <a:rPr lang="vi-VN" sz="2000" dirty="0"/>
              <a:t> </a:t>
            </a:r>
            <a:r>
              <a:rPr lang="vi-VN" sz="2000" dirty="0" err="1"/>
              <a:t>about</a:t>
            </a:r>
            <a:r>
              <a:rPr lang="vi-VN" sz="2000" dirty="0"/>
              <a:t> the </a:t>
            </a:r>
            <a:r>
              <a:rPr lang="vi-VN" sz="2000" dirty="0" err="1"/>
              <a:t>energy</a:t>
            </a:r>
            <a:r>
              <a:rPr lang="vi-VN" sz="2000" dirty="0"/>
              <a:t> </a:t>
            </a:r>
            <a:r>
              <a:rPr lang="vi-VN" sz="2000" dirty="0" err="1"/>
              <a:t>saving</a:t>
            </a:r>
            <a:r>
              <a:rPr lang="vi-VN" sz="2000" dirty="0"/>
              <a:t> </a:t>
            </a:r>
            <a:r>
              <a:rPr lang="vi-VN" sz="2000" dirty="0" err="1"/>
              <a:t>oppotunities</a:t>
            </a:r>
            <a:r>
              <a:rPr lang="vi-VN" sz="2000" dirty="0"/>
              <a:t> </a:t>
            </a:r>
            <a:r>
              <a:rPr lang="vi-VN" sz="2000" dirty="0" err="1"/>
              <a:t>have</a:t>
            </a:r>
            <a:r>
              <a:rPr lang="vi-VN" sz="2000" dirty="0"/>
              <a:t> </a:t>
            </a:r>
            <a:r>
              <a:rPr lang="vi-VN" sz="2000" dirty="0" err="1"/>
              <a:t>been</a:t>
            </a:r>
            <a:r>
              <a:rPr lang="vi-VN" sz="2000" dirty="0"/>
              <a:t> </a:t>
            </a:r>
            <a:r>
              <a:rPr lang="vi-VN" sz="2000" dirty="0" err="1"/>
              <a:t>described</a:t>
            </a:r>
            <a:r>
              <a:rPr lang="vi-VN" sz="2000" b="1" dirty="0"/>
              <a:t>.</a:t>
            </a:r>
          </a:p>
          <a:p>
            <a:pPr marL="342900" indent="-342900">
              <a:lnSpc>
                <a:spcPct val="150000"/>
              </a:lnSpc>
              <a:buFont typeface="Arial" panose="020B0604020202020204" pitchFamily="34" charset="0"/>
              <a:buChar char="•"/>
            </a:pPr>
            <a:r>
              <a:rPr lang="vi-VN" sz="2000" dirty="0"/>
              <a:t>Do </a:t>
            </a:r>
            <a:r>
              <a:rPr lang="vi-VN" sz="2000" dirty="0" err="1"/>
              <a:t>you</a:t>
            </a:r>
            <a:r>
              <a:rPr lang="vi-VN" sz="2000" dirty="0"/>
              <a:t> </a:t>
            </a:r>
            <a:r>
              <a:rPr lang="vi-VN" sz="2000" dirty="0" err="1"/>
              <a:t>have</a:t>
            </a:r>
            <a:r>
              <a:rPr lang="vi-VN" sz="2000" dirty="0"/>
              <a:t> </a:t>
            </a:r>
            <a:r>
              <a:rPr lang="vi-VN" sz="2000" dirty="0" err="1"/>
              <a:t>any</a:t>
            </a:r>
            <a:r>
              <a:rPr lang="vi-VN" sz="2000" dirty="0"/>
              <a:t> </a:t>
            </a:r>
            <a:r>
              <a:rPr lang="vi-VN" sz="2000" dirty="0" err="1"/>
              <a:t>experience</a:t>
            </a:r>
            <a:r>
              <a:rPr lang="vi-VN" sz="2000" dirty="0"/>
              <a:t> </a:t>
            </a:r>
            <a:r>
              <a:rPr lang="vi-VN" sz="2000" dirty="0" err="1"/>
              <a:t>related</a:t>
            </a:r>
            <a:r>
              <a:rPr lang="vi-VN" sz="2000" dirty="0"/>
              <a:t> to the </a:t>
            </a:r>
            <a:r>
              <a:rPr lang="vi-VN" sz="2000" dirty="0" err="1"/>
              <a:t>energy</a:t>
            </a:r>
            <a:r>
              <a:rPr lang="vi-VN" sz="2000" dirty="0"/>
              <a:t> </a:t>
            </a:r>
            <a:r>
              <a:rPr lang="vi-VN" sz="2000" dirty="0" err="1"/>
              <a:t>saving</a:t>
            </a:r>
            <a:r>
              <a:rPr lang="vi-VN" sz="2000" dirty="0"/>
              <a:t> in </a:t>
            </a:r>
            <a:r>
              <a:rPr lang="vi-VN" sz="2000" dirty="0" err="1"/>
              <a:t>production</a:t>
            </a:r>
            <a:r>
              <a:rPr lang="vi-VN" sz="2000" dirty="0"/>
              <a:t> </a:t>
            </a:r>
            <a:r>
              <a:rPr lang="vi-VN" sz="2000" dirty="0" err="1"/>
              <a:t>process</a:t>
            </a:r>
            <a:r>
              <a:rPr lang="vi-VN" sz="2000" dirty="0"/>
              <a:t> </a:t>
            </a:r>
            <a:r>
              <a:rPr lang="vi-VN" sz="2000" dirty="0" err="1"/>
              <a:t>of</a:t>
            </a:r>
            <a:r>
              <a:rPr lang="vi-VN" sz="2000" dirty="0"/>
              <a:t> </a:t>
            </a:r>
            <a:r>
              <a:rPr lang="vi-VN" sz="2000" dirty="0" err="1"/>
              <a:t>your</a:t>
            </a:r>
            <a:r>
              <a:rPr lang="vi-VN" sz="2000" dirty="0"/>
              <a:t> </a:t>
            </a:r>
            <a:r>
              <a:rPr lang="vi-VN" sz="2000" dirty="0" err="1"/>
              <a:t>system</a:t>
            </a:r>
            <a:r>
              <a:rPr lang="vi-VN" sz="2000" dirty="0"/>
              <a:t>. </a:t>
            </a:r>
            <a:endParaRPr lang="en-US" sz="2000" dirty="0"/>
          </a:p>
        </p:txBody>
      </p:sp>
    </p:spTree>
    <p:extLst>
      <p:ext uri="{BB962C8B-B14F-4D97-AF65-F5344CB8AC3E}">
        <p14:creationId xmlns:p14="http://schemas.microsoft.com/office/powerpoint/2010/main" val="3250009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7BAD1-424C-6BE0-F56A-0D18B865DBE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45AAA44-66AF-6DA7-2F6A-0F31A0EE022E}"/>
              </a:ext>
            </a:extLst>
          </p:cNvPr>
          <p:cNvSpPr txBox="1"/>
          <p:nvPr/>
        </p:nvSpPr>
        <p:spPr>
          <a:xfrm>
            <a:off x="609600" y="1454639"/>
            <a:ext cx="10972800" cy="4039567"/>
          </a:xfrm>
          <a:prstGeom prst="rect">
            <a:avLst/>
          </a:prstGeom>
          <a:noFill/>
        </p:spPr>
        <p:txBody>
          <a:bodyPr wrap="square">
            <a:spAutoFit/>
          </a:bodyPr>
          <a:lstStyle/>
          <a:p>
            <a:pPr algn="l" fontAlgn="base">
              <a:spcAft>
                <a:spcPts val="900"/>
              </a:spcAft>
            </a:pPr>
            <a:r>
              <a:rPr lang="vi-VN" sz="1800" b="1" i="0" dirty="0" err="1">
                <a:solidFill>
                  <a:schemeClr val="tx1"/>
                </a:solidFill>
                <a:effectLst/>
                <a:latin typeface="+mn-lt"/>
              </a:rPr>
              <a:t>There</a:t>
            </a:r>
            <a:r>
              <a:rPr lang="vi-VN" sz="1800" b="1" i="0" dirty="0">
                <a:solidFill>
                  <a:schemeClr val="tx1"/>
                </a:solidFill>
                <a:effectLst/>
                <a:latin typeface="+mn-lt"/>
              </a:rPr>
              <a:t> </a:t>
            </a:r>
            <a:r>
              <a:rPr lang="vi-VN" sz="1800" b="1" i="0" dirty="0" err="1">
                <a:solidFill>
                  <a:schemeClr val="tx1"/>
                </a:solidFill>
                <a:effectLst/>
                <a:latin typeface="+mn-lt"/>
              </a:rPr>
              <a:t>are</a:t>
            </a:r>
            <a:r>
              <a:rPr lang="vi-VN" sz="1800" b="1" i="0" dirty="0">
                <a:solidFill>
                  <a:schemeClr val="tx1"/>
                </a:solidFill>
                <a:effectLst/>
                <a:latin typeface="+mn-lt"/>
              </a:rPr>
              <a:t> 3 </a:t>
            </a:r>
            <a:r>
              <a:rPr lang="vi-VN" sz="1800" b="1" i="0" dirty="0" err="1">
                <a:solidFill>
                  <a:schemeClr val="tx1"/>
                </a:solidFill>
                <a:effectLst/>
                <a:latin typeface="+mn-lt"/>
              </a:rPr>
              <a:t>types</a:t>
            </a:r>
            <a:r>
              <a:rPr lang="vi-VN" sz="1800" b="1" i="0" dirty="0">
                <a:solidFill>
                  <a:schemeClr val="tx1"/>
                </a:solidFill>
                <a:effectLst/>
                <a:latin typeface="+mn-lt"/>
              </a:rPr>
              <a:t> </a:t>
            </a:r>
            <a:r>
              <a:rPr lang="vi-VN" sz="1800" b="1" i="0" dirty="0" err="1">
                <a:solidFill>
                  <a:schemeClr val="tx1"/>
                </a:solidFill>
                <a:effectLst/>
                <a:latin typeface="+mn-lt"/>
              </a:rPr>
              <a:t>of</a:t>
            </a:r>
            <a:r>
              <a:rPr lang="vi-VN" sz="1800" b="1" i="0" dirty="0">
                <a:solidFill>
                  <a:schemeClr val="tx1"/>
                </a:solidFill>
                <a:effectLst/>
                <a:latin typeface="+mn-lt"/>
              </a:rPr>
              <a:t> </a:t>
            </a:r>
            <a:r>
              <a:rPr lang="vi-VN" sz="1800" b="1" i="0" dirty="0" err="1">
                <a:solidFill>
                  <a:schemeClr val="tx1"/>
                </a:solidFill>
                <a:effectLst/>
                <a:latin typeface="+mn-lt"/>
              </a:rPr>
              <a:t>Ceramic</a:t>
            </a:r>
            <a:r>
              <a:rPr lang="vi-VN" sz="1800" b="1" i="0" dirty="0">
                <a:solidFill>
                  <a:schemeClr val="tx1"/>
                </a:solidFill>
                <a:effectLst/>
                <a:latin typeface="+mn-lt"/>
              </a:rPr>
              <a:t> </a:t>
            </a:r>
            <a:r>
              <a:rPr lang="vi-VN" sz="1800" b="1" i="0" dirty="0" err="1">
                <a:solidFill>
                  <a:schemeClr val="tx1"/>
                </a:solidFill>
                <a:effectLst/>
                <a:latin typeface="+mn-lt"/>
              </a:rPr>
              <a:t>production</a:t>
            </a:r>
            <a:r>
              <a:rPr lang="vi-VN" sz="1800" b="1" i="0" dirty="0">
                <a:solidFill>
                  <a:schemeClr val="tx1"/>
                </a:solidFill>
                <a:effectLst/>
                <a:latin typeface="+mn-lt"/>
              </a:rPr>
              <a:t> </a:t>
            </a:r>
            <a:r>
              <a:rPr lang="vi-VN" sz="1800" b="1" i="0" dirty="0" err="1">
                <a:solidFill>
                  <a:schemeClr val="tx1"/>
                </a:solidFill>
                <a:effectLst/>
                <a:latin typeface="+mn-lt"/>
              </a:rPr>
              <a:t>including</a:t>
            </a:r>
            <a:r>
              <a:rPr lang="vi-VN" sz="1800" b="1" i="0" dirty="0">
                <a:solidFill>
                  <a:schemeClr val="tx1"/>
                </a:solidFill>
                <a:effectLst/>
                <a:latin typeface="+mn-lt"/>
              </a:rPr>
              <a:t>:</a:t>
            </a:r>
          </a:p>
          <a:p>
            <a:pPr marL="285750" indent="-285750" fontAlgn="base">
              <a:spcAft>
                <a:spcPts val="900"/>
              </a:spcAft>
              <a:buFont typeface="Arial" panose="020B0604020202020204" pitchFamily="34" charset="0"/>
              <a:buChar char="•"/>
            </a:pPr>
            <a:r>
              <a:rPr lang="en-US" sz="1800" dirty="0"/>
              <a:t>Folk ceramics and fine arts with bowls, plates, teapots, vases, vases, tea cups, tableware, pots, ceramic pans, ceramic statues, reliefs, ceramic paintings, decorative ceramic vases, worship items (incense burners, candlesticks).  Usually produced manually or semi-industrially, using stretch enamel, colored enamel, or clear </a:t>
            </a:r>
            <a:r>
              <a:rPr lang="vi-VN" sz="1800" dirty="0" err="1"/>
              <a:t>enamel</a:t>
            </a:r>
            <a:r>
              <a:rPr lang="vi-VN" sz="1800" dirty="0"/>
              <a:t>. </a:t>
            </a:r>
            <a:r>
              <a:rPr lang="en-US" sz="1800" dirty="0"/>
              <a:t>The kilns used are usually manual kilns that use coal and biomass as fuel and later many facilities have converted to intermittent gas </a:t>
            </a:r>
            <a:r>
              <a:rPr lang="vi-VN" sz="1800" dirty="0" err="1"/>
              <a:t>furnaces</a:t>
            </a:r>
            <a:r>
              <a:rPr lang="vi-VN" sz="1800" dirty="0"/>
              <a:t> </a:t>
            </a:r>
            <a:r>
              <a:rPr lang="vi-VN" sz="1800" dirty="0" err="1"/>
              <a:t>for</a:t>
            </a:r>
            <a:r>
              <a:rPr lang="vi-VN" sz="1800" dirty="0"/>
              <a:t> the </a:t>
            </a:r>
            <a:r>
              <a:rPr lang="vi-VN" sz="1800" dirty="0" err="1"/>
              <a:t>firing</a:t>
            </a:r>
            <a:r>
              <a:rPr lang="vi-VN" sz="1800" dirty="0"/>
              <a:t> </a:t>
            </a:r>
            <a:r>
              <a:rPr lang="vi-VN" sz="1800" dirty="0" err="1"/>
              <a:t>process</a:t>
            </a:r>
            <a:r>
              <a:rPr lang="vi-VN" sz="1800" dirty="0"/>
              <a:t>. </a:t>
            </a:r>
            <a:r>
              <a:rPr lang="en-US" sz="1800" dirty="0"/>
              <a:t>
Construction ceramics with products Ceramic tiles, ceramic tiles, decorative tiles, terrazzo tiles, ceramic </a:t>
            </a:r>
            <a:r>
              <a:rPr lang="en-US" sz="1800" dirty="0" err="1"/>
              <a:t>ceramic</a:t>
            </a:r>
            <a:r>
              <a:rPr lang="en-US" sz="1800" dirty="0"/>
              <a:t> tiles, porcelain tiles (bone porcelain). Produced industrially on a large scale, meeting technical standards such as TCVN 13113:2020 (ISO 13006:2018) and QCVN 16:2023/</a:t>
            </a:r>
            <a:r>
              <a:rPr lang="vi-VN" sz="1800" dirty="0"/>
              <a:t>BX. </a:t>
            </a:r>
            <a:r>
              <a:rPr lang="en-US" sz="1800" dirty="0"/>
              <a:t>Roller rod kilns are commonly </a:t>
            </a:r>
            <a:r>
              <a:rPr lang="vi-VN" sz="1800" dirty="0" err="1"/>
              <a:t>used</a:t>
            </a:r>
            <a:r>
              <a:rPr lang="vi-VN" sz="1800" dirty="0"/>
              <a:t> </a:t>
            </a:r>
            <a:r>
              <a:rPr lang="vi-VN" sz="1800" dirty="0" err="1"/>
              <a:t>for</a:t>
            </a:r>
            <a:r>
              <a:rPr lang="vi-VN" sz="1800" dirty="0"/>
              <a:t> the </a:t>
            </a:r>
            <a:r>
              <a:rPr lang="vi-VN" sz="1800" dirty="0" err="1"/>
              <a:t>firing</a:t>
            </a:r>
            <a:r>
              <a:rPr lang="vi-VN" sz="1800" dirty="0"/>
              <a:t> </a:t>
            </a:r>
            <a:r>
              <a:rPr lang="vi-VN" sz="1800" dirty="0" err="1"/>
              <a:t>process</a:t>
            </a:r>
            <a:r>
              <a:rPr lang="vi-VN" sz="1800" dirty="0"/>
              <a:t>. </a:t>
            </a:r>
            <a:r>
              <a:rPr lang="en-US" sz="1800" dirty="0"/>
              <a:t>
Industrial ceramics with products Insulated porcelain, engineering porcelain, heat-resistant materials, sanitary porcelain (toilets, sinks). Manufactured industrially with advanced technology, meeting international standards (such as ISO 9001:2015).</a:t>
            </a:r>
            <a:r>
              <a:rPr lang="vi-VN" sz="1800" dirty="0"/>
              <a:t> </a:t>
            </a:r>
            <a:r>
              <a:rPr lang="vi-VN" sz="1800" dirty="0" err="1"/>
              <a:t>Usually</a:t>
            </a:r>
            <a:r>
              <a:rPr lang="vi-VN" sz="1800" dirty="0"/>
              <a:t> </a:t>
            </a:r>
            <a:r>
              <a:rPr lang="vi-VN" sz="1800" dirty="0" err="1"/>
              <a:t>use</a:t>
            </a:r>
            <a:r>
              <a:rPr lang="vi-VN" sz="1800" dirty="0"/>
              <a:t> </a:t>
            </a:r>
            <a:r>
              <a:rPr lang="vi-VN" sz="1800" dirty="0" err="1"/>
              <a:t>Tuynel</a:t>
            </a:r>
            <a:r>
              <a:rPr lang="vi-VN" sz="1800" dirty="0"/>
              <a:t> </a:t>
            </a:r>
            <a:r>
              <a:rPr lang="vi-VN" sz="1800" dirty="0" err="1"/>
              <a:t>kilns</a:t>
            </a:r>
            <a:r>
              <a:rPr lang="vi-VN" sz="1800" dirty="0"/>
              <a:t> </a:t>
            </a:r>
            <a:r>
              <a:rPr lang="vi-VN" sz="1800" dirty="0" err="1"/>
              <a:t>for</a:t>
            </a:r>
            <a:r>
              <a:rPr lang="vi-VN" sz="1800" dirty="0"/>
              <a:t> the </a:t>
            </a:r>
            <a:r>
              <a:rPr lang="vi-VN" sz="1800" dirty="0" err="1"/>
              <a:t>firing</a:t>
            </a:r>
            <a:r>
              <a:rPr lang="vi-VN" sz="1800" dirty="0"/>
              <a:t> </a:t>
            </a:r>
            <a:r>
              <a:rPr lang="vi-VN" sz="1800" dirty="0" err="1"/>
              <a:t>process</a:t>
            </a:r>
            <a:endParaRPr lang="en-US" sz="1800" b="0" i="0" dirty="0">
              <a:solidFill>
                <a:srgbClr val="000000"/>
              </a:solidFill>
              <a:effectLst/>
              <a:latin typeface="+mn-lt"/>
            </a:endParaRPr>
          </a:p>
        </p:txBody>
      </p:sp>
      <p:sp>
        <p:nvSpPr>
          <p:cNvPr id="2" name="Title 1">
            <a:extLst>
              <a:ext uri="{FF2B5EF4-FFF2-40B4-BE49-F238E27FC236}">
                <a16:creationId xmlns:a16="http://schemas.microsoft.com/office/drawing/2014/main" id="{D1A29211-7554-EF29-A8A0-A1FAE1277C7E}"/>
              </a:ext>
            </a:extLst>
          </p:cNvPr>
          <p:cNvSpPr>
            <a:spLocks noGrp="1"/>
          </p:cNvSpPr>
          <p:nvPr>
            <p:ph type="title"/>
          </p:nvPr>
        </p:nvSpPr>
        <p:spPr/>
        <p:txBody>
          <a:bodyPr>
            <a:noAutofit/>
          </a:bodyPr>
          <a:lstStyle/>
          <a:p>
            <a:r>
              <a:rPr lang="vi-VN" dirty="0" err="1">
                <a:solidFill>
                  <a:schemeClr val="accent1">
                    <a:lumMod val="50000"/>
                  </a:schemeClr>
                </a:solidFill>
                <a:effectLst/>
                <a:latin typeface="+mn-lt"/>
              </a:rPr>
              <a:t>Ceramic</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production</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560738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480-F2F8-1CC0-03D4-4067A7C9AD7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51AA645-E144-A43B-E980-3A45ECC3E75A}"/>
              </a:ext>
            </a:extLst>
          </p:cNvPr>
          <p:cNvSpPr>
            <a:spLocks noGrp="1"/>
          </p:cNvSpPr>
          <p:nvPr>
            <p:ph type="title"/>
          </p:nvPr>
        </p:nvSpPr>
        <p:spPr/>
        <p:txBody>
          <a:bodyPr>
            <a:noAutofit/>
          </a:bodyPr>
          <a:lstStyle/>
          <a:p>
            <a:r>
              <a:rPr lang="vi-VN" dirty="0" err="1">
                <a:solidFill>
                  <a:schemeClr val="accent1">
                    <a:lumMod val="50000"/>
                  </a:schemeClr>
                </a:solidFill>
                <a:effectLst/>
                <a:latin typeface="+mn-lt"/>
              </a:rPr>
              <a:t>Ceramic</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production</a:t>
            </a:r>
            <a:r>
              <a:rPr lang="vi-VN" dirty="0">
                <a:solidFill>
                  <a:schemeClr val="accent1">
                    <a:lumMod val="50000"/>
                  </a:schemeClr>
                </a:solidFill>
                <a:effectLst/>
                <a:latin typeface="+mn-lt"/>
              </a:rPr>
              <a:t> </a:t>
            </a:r>
            <a:r>
              <a:rPr lang="vi-VN" dirty="0" err="1">
                <a:solidFill>
                  <a:schemeClr val="accent1">
                    <a:lumMod val="50000"/>
                  </a:schemeClr>
                </a:solidFill>
                <a:effectLst/>
                <a:latin typeface="+mn-lt"/>
              </a:rPr>
              <a:t>process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A5F9394-F628-9377-01AC-8F11BAA61C16}"/>
              </a:ext>
            </a:extLst>
          </p:cNvPr>
          <p:cNvSpPr txBox="1"/>
          <p:nvPr/>
        </p:nvSpPr>
        <p:spPr>
          <a:xfrm>
            <a:off x="609600" y="1586794"/>
            <a:ext cx="2419108" cy="707886"/>
          </a:xfrm>
          <a:prstGeom prst="rect">
            <a:avLst/>
          </a:prstGeom>
          <a:solidFill>
            <a:schemeClr val="accent1">
              <a:lumMod val="40000"/>
              <a:lumOff val="60000"/>
            </a:schemeClr>
          </a:solidFill>
        </p:spPr>
        <p:txBody>
          <a:bodyPr wrap="square" rtlCol="0">
            <a:spAutoFit/>
          </a:bodyPr>
          <a:lstStyle/>
          <a:p>
            <a:pPr lvl="0" algn="ctr"/>
            <a:r>
              <a:rPr lang="en-US" sz="2000">
                <a:solidFill>
                  <a:srgbClr val="FF0000"/>
                </a:solidFill>
              </a:rPr>
              <a:t>Preparation of ingredients</a:t>
            </a:r>
            <a:endParaRPr lang="en-US" sz="2000" dirty="0">
              <a:solidFill>
                <a:srgbClr val="FF0000"/>
              </a:solidFill>
            </a:endParaRPr>
          </a:p>
        </p:txBody>
      </p:sp>
      <p:sp>
        <p:nvSpPr>
          <p:cNvPr id="8" name="TextBox 7">
            <a:extLst>
              <a:ext uri="{FF2B5EF4-FFF2-40B4-BE49-F238E27FC236}">
                <a16:creationId xmlns:a16="http://schemas.microsoft.com/office/drawing/2014/main" id="{0162E676-62F1-B945-1E80-DE2702356681}"/>
              </a:ext>
            </a:extLst>
          </p:cNvPr>
          <p:cNvSpPr txBox="1"/>
          <p:nvPr/>
        </p:nvSpPr>
        <p:spPr>
          <a:xfrm>
            <a:off x="3475300" y="1588301"/>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Product</a:t>
            </a:r>
            <a:r>
              <a:rPr lang="vi-VN" sz="2000" dirty="0">
                <a:solidFill>
                  <a:srgbClr val="FF0000"/>
                </a:solidFill>
              </a:rPr>
              <a:t> </a:t>
            </a:r>
            <a:r>
              <a:rPr lang="vi-VN" sz="2000" dirty="0" err="1">
                <a:solidFill>
                  <a:srgbClr val="FF0000"/>
                </a:solidFill>
              </a:rPr>
              <a:t>Shaping</a:t>
            </a:r>
            <a:endParaRPr lang="vi-VN" sz="2000" dirty="0">
              <a:solidFill>
                <a:srgbClr val="FF0000"/>
              </a:solidFill>
            </a:endParaRPr>
          </a:p>
          <a:p>
            <a:pPr lvl="0"/>
            <a:endParaRPr lang="en-US" sz="2000" dirty="0">
              <a:solidFill>
                <a:srgbClr val="FF0000"/>
              </a:solidFill>
            </a:endParaRPr>
          </a:p>
        </p:txBody>
      </p:sp>
      <p:sp>
        <p:nvSpPr>
          <p:cNvPr id="9" name="TextBox 8">
            <a:extLst>
              <a:ext uri="{FF2B5EF4-FFF2-40B4-BE49-F238E27FC236}">
                <a16:creationId xmlns:a16="http://schemas.microsoft.com/office/drawing/2014/main" id="{C484C6F2-D665-E122-825B-1488098F49D6}"/>
              </a:ext>
            </a:extLst>
          </p:cNvPr>
          <p:cNvSpPr txBox="1"/>
          <p:nvPr/>
        </p:nvSpPr>
        <p:spPr>
          <a:xfrm>
            <a:off x="6341000" y="158298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Drying</a:t>
            </a:r>
            <a:endParaRPr lang="vi-VN" sz="2000" dirty="0">
              <a:solidFill>
                <a:srgbClr val="FF0000"/>
              </a:solidFill>
            </a:endParaRPr>
          </a:p>
          <a:p>
            <a:pPr lvl="0"/>
            <a:endParaRPr lang="en-US" sz="2000" dirty="0">
              <a:solidFill>
                <a:srgbClr val="FF0000"/>
              </a:solidFill>
            </a:endParaRPr>
          </a:p>
        </p:txBody>
      </p:sp>
      <p:sp>
        <p:nvSpPr>
          <p:cNvPr id="10" name="TextBox 9">
            <a:extLst>
              <a:ext uri="{FF2B5EF4-FFF2-40B4-BE49-F238E27FC236}">
                <a16:creationId xmlns:a16="http://schemas.microsoft.com/office/drawing/2014/main" id="{26109689-F701-D7C1-95CD-6937E7C2CB93}"/>
              </a:ext>
            </a:extLst>
          </p:cNvPr>
          <p:cNvSpPr txBox="1"/>
          <p:nvPr/>
        </p:nvSpPr>
        <p:spPr>
          <a:xfrm>
            <a:off x="9218174" y="1586794"/>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Preliminary</a:t>
            </a:r>
            <a:r>
              <a:rPr lang="vi-VN" sz="2000" dirty="0">
                <a:solidFill>
                  <a:srgbClr val="FF0000"/>
                </a:solidFill>
              </a:rPr>
              <a:t> </a:t>
            </a:r>
            <a:r>
              <a:rPr lang="vi-VN" sz="2000" dirty="0" err="1">
                <a:solidFill>
                  <a:srgbClr val="FF0000"/>
                </a:solidFill>
              </a:rPr>
              <a:t>firing</a:t>
            </a:r>
            <a:endParaRPr lang="vi-VN" sz="2000" dirty="0">
              <a:solidFill>
                <a:srgbClr val="FF0000"/>
              </a:solidFill>
            </a:endParaRPr>
          </a:p>
          <a:p>
            <a:pPr lvl="0"/>
            <a:endParaRPr lang="en-US" sz="2000" dirty="0">
              <a:solidFill>
                <a:srgbClr val="FF0000"/>
              </a:solidFill>
            </a:endParaRPr>
          </a:p>
        </p:txBody>
      </p:sp>
      <p:sp>
        <p:nvSpPr>
          <p:cNvPr id="12" name="TextBox 11">
            <a:extLst>
              <a:ext uri="{FF2B5EF4-FFF2-40B4-BE49-F238E27FC236}">
                <a16:creationId xmlns:a16="http://schemas.microsoft.com/office/drawing/2014/main" id="{89BB4C40-7D32-81AE-0D45-AC9645800BCE}"/>
              </a:ext>
            </a:extLst>
          </p:cNvPr>
          <p:cNvSpPr txBox="1"/>
          <p:nvPr/>
        </p:nvSpPr>
        <p:spPr>
          <a:xfrm>
            <a:off x="92067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Glazing</a:t>
            </a:r>
            <a:endParaRPr lang="vi-VN" sz="2000" dirty="0">
              <a:solidFill>
                <a:srgbClr val="FF0000"/>
              </a:solidFill>
            </a:endParaRPr>
          </a:p>
          <a:p>
            <a:pPr lvl="0"/>
            <a:endParaRPr lang="en-US" sz="2000" dirty="0">
              <a:solidFill>
                <a:srgbClr val="FF0000"/>
              </a:solidFill>
            </a:endParaRPr>
          </a:p>
        </p:txBody>
      </p:sp>
      <p:sp>
        <p:nvSpPr>
          <p:cNvPr id="14" name="TextBox 13">
            <a:extLst>
              <a:ext uri="{FF2B5EF4-FFF2-40B4-BE49-F238E27FC236}">
                <a16:creationId xmlns:a16="http://schemas.microsoft.com/office/drawing/2014/main" id="{934AF840-DB50-CEC8-F1A1-84F9DAD879AC}"/>
              </a:ext>
            </a:extLst>
          </p:cNvPr>
          <p:cNvSpPr txBox="1"/>
          <p:nvPr/>
        </p:nvSpPr>
        <p:spPr>
          <a:xfrm>
            <a:off x="6352474"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Fired</a:t>
            </a:r>
            <a:r>
              <a:rPr lang="vi-VN" sz="2000" dirty="0">
                <a:solidFill>
                  <a:srgbClr val="FF0000"/>
                </a:solidFill>
              </a:rPr>
              <a:t> </a:t>
            </a:r>
            <a:r>
              <a:rPr lang="vi-VN" sz="2000" dirty="0" err="1">
                <a:solidFill>
                  <a:srgbClr val="FF0000"/>
                </a:solidFill>
              </a:rPr>
              <a:t>Finish</a:t>
            </a:r>
            <a:endParaRPr lang="vi-VN" sz="2000" dirty="0">
              <a:solidFill>
                <a:srgbClr val="FF0000"/>
              </a:solidFill>
            </a:endParaRPr>
          </a:p>
          <a:p>
            <a:pPr lvl="0"/>
            <a:endParaRPr lang="en-US" sz="2000" dirty="0">
              <a:solidFill>
                <a:srgbClr val="FF0000"/>
              </a:solidFill>
            </a:endParaRPr>
          </a:p>
        </p:txBody>
      </p:sp>
      <p:sp>
        <p:nvSpPr>
          <p:cNvPr id="15" name="TextBox 14">
            <a:extLst>
              <a:ext uri="{FF2B5EF4-FFF2-40B4-BE49-F238E27FC236}">
                <a16:creationId xmlns:a16="http://schemas.microsoft.com/office/drawing/2014/main" id="{9B32B319-04DC-5183-5AF4-3C4CF0DB0E73}"/>
              </a:ext>
            </a:extLst>
          </p:cNvPr>
          <p:cNvSpPr txBox="1"/>
          <p:nvPr/>
        </p:nvSpPr>
        <p:spPr>
          <a:xfrm>
            <a:off x="34753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Fired</a:t>
            </a:r>
            <a:r>
              <a:rPr lang="vi-VN" sz="2000" dirty="0">
                <a:solidFill>
                  <a:srgbClr val="FF0000"/>
                </a:solidFill>
              </a:rPr>
              <a:t> </a:t>
            </a:r>
            <a:r>
              <a:rPr lang="vi-VN" sz="2000" dirty="0" err="1">
                <a:solidFill>
                  <a:srgbClr val="FF0000"/>
                </a:solidFill>
              </a:rPr>
              <a:t>Finish</a:t>
            </a:r>
            <a:endParaRPr lang="vi-VN" sz="2000" dirty="0">
              <a:solidFill>
                <a:srgbClr val="FF0000"/>
              </a:solidFill>
            </a:endParaRPr>
          </a:p>
          <a:p>
            <a:pPr lvl="0"/>
            <a:endParaRPr lang="en-US" sz="2000" dirty="0">
              <a:solidFill>
                <a:srgbClr val="FF0000"/>
              </a:solidFill>
            </a:endParaRPr>
          </a:p>
        </p:txBody>
      </p:sp>
      <p:sp>
        <p:nvSpPr>
          <p:cNvPr id="16" name="TextBox 15">
            <a:extLst>
              <a:ext uri="{FF2B5EF4-FFF2-40B4-BE49-F238E27FC236}">
                <a16:creationId xmlns:a16="http://schemas.microsoft.com/office/drawing/2014/main" id="{F9734BF5-7570-CE82-2C51-961FC5769C9F}"/>
              </a:ext>
            </a:extLst>
          </p:cNvPr>
          <p:cNvSpPr txBox="1"/>
          <p:nvPr/>
        </p:nvSpPr>
        <p:spPr>
          <a:xfrm>
            <a:off x="609600" y="2780915"/>
            <a:ext cx="2419108" cy="707886"/>
          </a:xfrm>
          <a:prstGeom prst="rect">
            <a:avLst/>
          </a:prstGeom>
          <a:solidFill>
            <a:schemeClr val="accent1">
              <a:lumMod val="40000"/>
              <a:lumOff val="60000"/>
            </a:schemeClr>
          </a:solidFill>
        </p:spPr>
        <p:txBody>
          <a:bodyPr wrap="square" rtlCol="0">
            <a:spAutoFit/>
          </a:bodyPr>
          <a:lstStyle/>
          <a:p>
            <a:pPr lvl="0" algn="ctr"/>
            <a:r>
              <a:rPr lang="vi-VN" sz="2000" dirty="0" err="1">
                <a:solidFill>
                  <a:srgbClr val="FF0000"/>
                </a:solidFill>
              </a:rPr>
              <a:t>Distribute</a:t>
            </a:r>
            <a:endParaRPr lang="vi-VN" sz="2000" dirty="0">
              <a:solidFill>
                <a:srgbClr val="FF0000"/>
              </a:solidFill>
            </a:endParaRPr>
          </a:p>
          <a:p>
            <a:pPr lvl="0"/>
            <a:endParaRPr lang="en-US" sz="2000" dirty="0"/>
          </a:p>
        </p:txBody>
      </p:sp>
      <p:sp>
        <p:nvSpPr>
          <p:cNvPr id="17" name="Arrow: Right 16">
            <a:extLst>
              <a:ext uri="{FF2B5EF4-FFF2-40B4-BE49-F238E27FC236}">
                <a16:creationId xmlns:a16="http://schemas.microsoft.com/office/drawing/2014/main" id="{D3D3DEEB-F186-032B-C0D6-EA674A9BACDE}"/>
              </a:ext>
            </a:extLst>
          </p:cNvPr>
          <p:cNvSpPr/>
          <p:nvPr/>
        </p:nvSpPr>
        <p:spPr>
          <a:xfrm>
            <a:off x="3028708" y="1767693"/>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AE420BD-343D-D424-D330-256A3BF3128B}"/>
              </a:ext>
            </a:extLst>
          </p:cNvPr>
          <p:cNvSpPr/>
          <p:nvPr/>
        </p:nvSpPr>
        <p:spPr>
          <a:xfrm>
            <a:off x="5866435" y="1745237"/>
            <a:ext cx="48603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587B5AD9-DE04-4233-C5D4-F9AF8228F64D}"/>
              </a:ext>
            </a:extLst>
          </p:cNvPr>
          <p:cNvSpPr/>
          <p:nvPr/>
        </p:nvSpPr>
        <p:spPr>
          <a:xfrm>
            <a:off x="8788081" y="1761975"/>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E2A5DFCC-036B-838C-22C2-A5BB7500F2F3}"/>
              </a:ext>
            </a:extLst>
          </p:cNvPr>
          <p:cNvSpPr/>
          <p:nvPr/>
        </p:nvSpPr>
        <p:spPr>
          <a:xfrm>
            <a:off x="10313043" y="2290871"/>
            <a:ext cx="381965" cy="4900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FC8FD2AC-C5F2-5CAB-64E2-FE670A5C0671}"/>
              </a:ext>
            </a:extLst>
          </p:cNvPr>
          <p:cNvSpPr/>
          <p:nvPr/>
        </p:nvSpPr>
        <p:spPr>
          <a:xfrm rot="10800000">
            <a:off x="3033430" y="2935027"/>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01F73D8B-65F4-3DAE-6293-3725F5E70EE5}"/>
              </a:ext>
            </a:extLst>
          </p:cNvPr>
          <p:cNvSpPr/>
          <p:nvPr/>
        </p:nvSpPr>
        <p:spPr>
          <a:xfrm rot="10800000">
            <a:off x="5933855" y="2963409"/>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C2F97E0C-EEF4-8072-B98E-35A35C51D452}"/>
              </a:ext>
            </a:extLst>
          </p:cNvPr>
          <p:cNvSpPr/>
          <p:nvPr/>
        </p:nvSpPr>
        <p:spPr>
          <a:xfrm rot="10800000">
            <a:off x="8779301" y="2935027"/>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B89BF3C8-A7F8-0250-3577-7FA208A12953}"/>
              </a:ext>
            </a:extLst>
          </p:cNvPr>
          <p:cNvPicPr>
            <a:picLocks noChangeAspect="1"/>
          </p:cNvPicPr>
          <p:nvPr/>
        </p:nvPicPr>
        <p:blipFill>
          <a:blip r:embed="rId2"/>
          <a:stretch>
            <a:fillRect/>
          </a:stretch>
        </p:blipFill>
        <p:spPr>
          <a:xfrm>
            <a:off x="3447327" y="3749786"/>
            <a:ext cx="2366410" cy="1598480"/>
          </a:xfrm>
          <a:prstGeom prst="rect">
            <a:avLst/>
          </a:prstGeom>
        </p:spPr>
      </p:pic>
      <p:pic>
        <p:nvPicPr>
          <p:cNvPr id="27" name="Picture 26">
            <a:extLst>
              <a:ext uri="{FF2B5EF4-FFF2-40B4-BE49-F238E27FC236}">
                <a16:creationId xmlns:a16="http://schemas.microsoft.com/office/drawing/2014/main" id="{33CEC05E-0461-D638-D78E-019E48DD6178}"/>
              </a:ext>
            </a:extLst>
          </p:cNvPr>
          <p:cNvPicPr>
            <a:picLocks noChangeAspect="1"/>
          </p:cNvPicPr>
          <p:nvPr/>
        </p:nvPicPr>
        <p:blipFill>
          <a:blip r:embed="rId3"/>
          <a:stretch>
            <a:fillRect/>
          </a:stretch>
        </p:blipFill>
        <p:spPr>
          <a:xfrm>
            <a:off x="609600" y="3749786"/>
            <a:ext cx="2419108" cy="1445773"/>
          </a:xfrm>
          <a:prstGeom prst="rect">
            <a:avLst/>
          </a:prstGeom>
        </p:spPr>
      </p:pic>
      <p:pic>
        <p:nvPicPr>
          <p:cNvPr id="29" name="Picture 28">
            <a:extLst>
              <a:ext uri="{FF2B5EF4-FFF2-40B4-BE49-F238E27FC236}">
                <a16:creationId xmlns:a16="http://schemas.microsoft.com/office/drawing/2014/main" id="{66D25A5E-0EEA-9104-D4FC-D35B75552B43}"/>
              </a:ext>
            </a:extLst>
          </p:cNvPr>
          <p:cNvPicPr>
            <a:picLocks noChangeAspect="1"/>
          </p:cNvPicPr>
          <p:nvPr/>
        </p:nvPicPr>
        <p:blipFill>
          <a:blip r:embed="rId4"/>
          <a:stretch>
            <a:fillRect/>
          </a:stretch>
        </p:blipFill>
        <p:spPr>
          <a:xfrm>
            <a:off x="6378265" y="3664083"/>
            <a:ext cx="2366411" cy="1970852"/>
          </a:xfrm>
          <a:prstGeom prst="rect">
            <a:avLst/>
          </a:prstGeom>
        </p:spPr>
      </p:pic>
      <p:pic>
        <p:nvPicPr>
          <p:cNvPr id="31" name="Picture 30">
            <a:extLst>
              <a:ext uri="{FF2B5EF4-FFF2-40B4-BE49-F238E27FC236}">
                <a16:creationId xmlns:a16="http://schemas.microsoft.com/office/drawing/2014/main" id="{69A50A1E-0A33-12DE-810E-0EC2A4826D30}"/>
              </a:ext>
            </a:extLst>
          </p:cNvPr>
          <p:cNvPicPr>
            <a:picLocks noChangeAspect="1"/>
          </p:cNvPicPr>
          <p:nvPr/>
        </p:nvPicPr>
        <p:blipFill>
          <a:blip r:embed="rId5"/>
          <a:stretch>
            <a:fillRect/>
          </a:stretch>
        </p:blipFill>
        <p:spPr>
          <a:xfrm>
            <a:off x="9218174" y="3664083"/>
            <a:ext cx="2579446" cy="1219483"/>
          </a:xfrm>
          <a:prstGeom prst="rect">
            <a:avLst/>
          </a:prstGeom>
        </p:spPr>
      </p:pic>
    </p:spTree>
    <p:extLst>
      <p:ext uri="{BB962C8B-B14F-4D97-AF65-F5344CB8AC3E}">
        <p14:creationId xmlns:p14="http://schemas.microsoft.com/office/powerpoint/2010/main" val="41690951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16011-EF93-94F3-E0D5-4239A542A096}"/>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processing</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3E5F6A7C-2CFC-080D-3966-574D7E578025}"/>
              </a:ext>
            </a:extLst>
          </p:cNvPr>
          <p:cNvSpPr>
            <a:spLocks noGrp="1"/>
          </p:cNvSpPr>
          <p:nvPr>
            <p:ph type="body" idx="1"/>
          </p:nvPr>
        </p:nvSpPr>
        <p:spPr>
          <a:xfrm>
            <a:off x="609600" y="1569804"/>
            <a:ext cx="10972800" cy="4038800"/>
          </a:xfrm>
        </p:spPr>
        <p:txBody>
          <a:bodyPr>
            <a:normAutofit fontScale="92500"/>
          </a:bodyPr>
          <a:lstStyle/>
          <a:p>
            <a:r>
              <a:rPr lang="en-US" dirty="0"/>
              <a:t>Fuel conversion. Manual ceramic kilns using coal and firewood converted into ceramic kilns help save energy, easily control the firing temperature, minimize waste products and do not pollute the environment. Currently most of the handmade pottery kilns have been eliminated. 
Take advantage of excess heat in intermittent furnaces that use gas. The firing of ceramics goes through 3 stages including drying, heating, firing, and cooling with the exhaust smoke temperature of the firing stage up to thousands of </a:t>
            </a:r>
            <a:r>
              <a:rPr lang="en-US" dirty="0" err="1"/>
              <a:t>oC.</a:t>
            </a:r>
            <a:r>
              <a:rPr lang="en-US" dirty="0"/>
              <a:t> Finding ways to take advantage of this waste heat from the smoke or excess heat from the cooling process increases energy savings. 
Using thermal power ash, blast furnace slag, or ceramic scrap as a substitute for clay, kaolin, or feldspar reduces the energy of mining and crushing raw materials (20-30% of energy)
The drying stage (50-150°C) consumes 10-15% of the total energy. Using a continuous drying oven with a hot air recirculation system and automatic temperature control can reduce drying energy by 15-25%.</a:t>
            </a:r>
          </a:p>
        </p:txBody>
      </p:sp>
    </p:spTree>
    <p:extLst>
      <p:ext uri="{BB962C8B-B14F-4D97-AF65-F5344CB8AC3E}">
        <p14:creationId xmlns:p14="http://schemas.microsoft.com/office/powerpoint/2010/main" val="2542287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BF2F9-5A4B-A300-0E2F-29B557A134F0}"/>
              </a:ext>
            </a:extLst>
          </p:cNvPr>
          <p:cNvSpPr>
            <a:spLocks noGrp="1"/>
          </p:cNvSpPr>
          <p:nvPr>
            <p:ph type="title"/>
          </p:nvPr>
        </p:nvSpPr>
        <p:spPr/>
        <p:txBody>
          <a:bodyPr>
            <a:noAutofit/>
          </a:bodyPr>
          <a:lstStyle/>
          <a:p>
            <a:r>
              <a:rPr lang="vi-VN" dirty="0">
                <a:solidFill>
                  <a:schemeClr val="accent1">
                    <a:lumMod val="50000"/>
                  </a:schemeClr>
                </a:solidFill>
                <a:latin typeface="+mn-lt"/>
              </a:rPr>
              <a:t>EEM in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processing</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216A72EC-9B89-64D5-C6D1-346CD6BF416D}"/>
              </a:ext>
            </a:extLst>
          </p:cNvPr>
          <p:cNvSpPr>
            <a:spLocks noGrp="1"/>
          </p:cNvSpPr>
          <p:nvPr>
            <p:ph type="body" idx="1"/>
          </p:nvPr>
        </p:nvSpPr>
        <p:spPr>
          <a:xfrm>
            <a:off x="609600" y="1469985"/>
            <a:ext cx="10972800" cy="4232748"/>
          </a:xfrm>
        </p:spPr>
        <p:txBody>
          <a:bodyPr>
            <a:normAutofit fontScale="92500" lnSpcReduction="10000"/>
          </a:bodyPr>
          <a:lstStyle/>
          <a:p>
            <a:r>
              <a:rPr lang="en-US" dirty="0"/>
              <a:t>The forming stage (pressure pressing, liquid casting, isostatic injection molding) uses a press or molding machine, which accounts for 10-20% of the energy. Modern presses with inverters and automation help reduce power by 10-15% compared to old machines. </a:t>
            </a:r>
            <a:r>
              <a:rPr lang="en-US" dirty="0" err="1"/>
              <a:t>Viglacera's</a:t>
            </a:r>
            <a:r>
              <a:rPr lang="en-US" dirty="0"/>
              <a:t> pressure press (100-200 tons) for tiles uses inverter, saving 5-10% of electricity compared to traditional mechanical presses.
Technological improvement: PLC (Programmable Logic Controller) control system helps optimize the pressing cycle, reduce machine operation time.
Additives (e.g. plasticizers, cooling temperature reducers) help reduce the amount of kaolin/cement or lower the firing temperature (50-100°C), saving 10-20% of thermal energy
Modern industrial enamel (lead-free enamel, nano-enamel) reduces the firing time and firing temperature, saving 5-10% energy
The thermal recirculation system in the furnace and dryer helps to reuse the hot gas, reducing thermal energy by 15-25%.
Use solar energy to power a press, mixer, or boiler, reducing dependence on the grid (20-30% of electricity costs)</a:t>
            </a:r>
          </a:p>
        </p:txBody>
      </p:sp>
    </p:spTree>
    <p:extLst>
      <p:ext uri="{BB962C8B-B14F-4D97-AF65-F5344CB8AC3E}">
        <p14:creationId xmlns:p14="http://schemas.microsoft.com/office/powerpoint/2010/main" val="19886083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F1F72-6195-12C4-6290-FBBFB88BB8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211BE-20A9-00D0-4ABF-2BC7DE90D0E9}"/>
              </a:ext>
            </a:extLst>
          </p:cNvPr>
          <p:cNvSpPr>
            <a:spLocks noGrp="1"/>
          </p:cNvSpPr>
          <p:nvPr>
            <p:ph type="title"/>
          </p:nvPr>
        </p:nvSpPr>
        <p:spPr/>
        <p:txBody>
          <a:bodyPr>
            <a:noAutofit/>
          </a:bodyPr>
          <a:lstStyle/>
          <a:p>
            <a:r>
              <a:rPr lang="vi-VN" dirty="0" err="1">
                <a:solidFill>
                  <a:schemeClr val="accent1">
                    <a:lumMod val="50000"/>
                  </a:schemeClr>
                </a:solidFill>
                <a:latin typeface="+mn-lt"/>
              </a:rPr>
              <a:t>Short</a:t>
            </a:r>
            <a:r>
              <a:rPr lang="vi-VN" dirty="0">
                <a:solidFill>
                  <a:schemeClr val="accent1">
                    <a:lumMod val="50000"/>
                  </a:schemeClr>
                </a:solidFill>
                <a:latin typeface="+mn-lt"/>
              </a:rPr>
              <a:t> </a:t>
            </a:r>
            <a:r>
              <a:rPr lang="vi-VN" dirty="0" err="1">
                <a:solidFill>
                  <a:schemeClr val="accent1">
                    <a:lumMod val="50000"/>
                  </a:schemeClr>
                </a:solidFill>
                <a:latin typeface="+mn-lt"/>
              </a:rPr>
              <a:t>discussion</a:t>
            </a:r>
            <a:r>
              <a:rPr lang="vi-VN" dirty="0">
                <a:solidFill>
                  <a:schemeClr val="accent1">
                    <a:lumMod val="50000"/>
                  </a:schemeClr>
                </a:solidFill>
                <a:latin typeface="+mn-lt"/>
              </a:rPr>
              <a:t> </a:t>
            </a:r>
            <a:r>
              <a:rPr lang="vi-VN" dirty="0" err="1">
                <a:solidFill>
                  <a:schemeClr val="accent1">
                    <a:lumMod val="50000"/>
                  </a:schemeClr>
                </a:solidFill>
                <a:latin typeface="+mn-lt"/>
              </a:rPr>
              <a:t>of</a:t>
            </a:r>
            <a:r>
              <a:rPr lang="vi-VN" dirty="0">
                <a:solidFill>
                  <a:schemeClr val="accent1">
                    <a:lumMod val="50000"/>
                  </a:schemeClr>
                </a:solidFill>
                <a:latin typeface="+mn-lt"/>
              </a:rPr>
              <a:t> </a:t>
            </a:r>
            <a:r>
              <a:rPr lang="vi-VN" dirty="0" err="1">
                <a:solidFill>
                  <a:schemeClr val="accent1">
                    <a:lumMod val="50000"/>
                  </a:schemeClr>
                </a:solidFill>
                <a:latin typeface="+mn-lt"/>
              </a:rPr>
              <a:t>Ceramic</a:t>
            </a:r>
            <a:r>
              <a:rPr lang="vi-VN" dirty="0">
                <a:solidFill>
                  <a:schemeClr val="accent1">
                    <a:lumMod val="50000"/>
                  </a:schemeClr>
                </a:solidFill>
                <a:latin typeface="+mn-lt"/>
              </a:rPr>
              <a:t> </a:t>
            </a:r>
            <a:r>
              <a:rPr lang="vi-VN" dirty="0" err="1">
                <a:solidFill>
                  <a:schemeClr val="accent1">
                    <a:lumMod val="50000"/>
                  </a:schemeClr>
                </a:solidFill>
                <a:latin typeface="+mn-lt"/>
              </a:rPr>
              <a:t>making</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1A53385D-2D34-987E-3484-2AD85B9DE367}"/>
              </a:ext>
            </a:extLst>
          </p:cNvPr>
          <p:cNvSpPr txBox="1"/>
          <p:nvPr/>
        </p:nvSpPr>
        <p:spPr>
          <a:xfrm>
            <a:off x="1219200" y="1451049"/>
            <a:ext cx="109728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err="1"/>
              <a:t>How</a:t>
            </a:r>
            <a:r>
              <a:rPr lang="vi-VN" sz="2000" dirty="0"/>
              <a:t> do </a:t>
            </a:r>
            <a:r>
              <a:rPr lang="vi-VN" sz="2000" dirty="0" err="1"/>
              <a:t>you</a:t>
            </a:r>
            <a:r>
              <a:rPr lang="vi-VN" sz="2000" dirty="0"/>
              <a:t> </a:t>
            </a:r>
            <a:r>
              <a:rPr lang="vi-VN" sz="2000" dirty="0" err="1"/>
              <a:t>know</a:t>
            </a:r>
            <a:r>
              <a:rPr lang="vi-VN" sz="2000" dirty="0"/>
              <a:t> </a:t>
            </a:r>
            <a:r>
              <a:rPr lang="vi-VN" sz="2000" dirty="0" err="1"/>
              <a:t>about</a:t>
            </a:r>
            <a:r>
              <a:rPr lang="vi-VN" sz="2000" dirty="0"/>
              <a:t> the </a:t>
            </a:r>
            <a:r>
              <a:rPr lang="vi-VN" sz="2000" dirty="0" err="1"/>
              <a:t>energy</a:t>
            </a:r>
            <a:r>
              <a:rPr lang="vi-VN" sz="2000" dirty="0"/>
              <a:t> </a:t>
            </a:r>
            <a:r>
              <a:rPr lang="vi-VN" sz="2000" dirty="0" err="1"/>
              <a:t>saving</a:t>
            </a:r>
            <a:r>
              <a:rPr lang="vi-VN" sz="2000" dirty="0"/>
              <a:t> </a:t>
            </a:r>
            <a:r>
              <a:rPr lang="vi-VN" sz="2000" dirty="0" err="1"/>
              <a:t>oppotunities</a:t>
            </a:r>
            <a:r>
              <a:rPr lang="vi-VN" sz="2000" dirty="0"/>
              <a:t> </a:t>
            </a:r>
            <a:r>
              <a:rPr lang="vi-VN" sz="2000" dirty="0" err="1"/>
              <a:t>have</a:t>
            </a:r>
            <a:r>
              <a:rPr lang="vi-VN" sz="2000" dirty="0"/>
              <a:t> </a:t>
            </a:r>
            <a:r>
              <a:rPr lang="vi-VN" sz="2000" dirty="0" err="1"/>
              <a:t>been</a:t>
            </a:r>
            <a:r>
              <a:rPr lang="vi-VN" sz="2000" dirty="0"/>
              <a:t> </a:t>
            </a:r>
            <a:r>
              <a:rPr lang="vi-VN" sz="2000" dirty="0" err="1"/>
              <a:t>described</a:t>
            </a:r>
            <a:r>
              <a:rPr lang="vi-VN" sz="2000" b="1" dirty="0"/>
              <a:t>.</a:t>
            </a:r>
          </a:p>
          <a:p>
            <a:pPr marL="342900" indent="-342900">
              <a:lnSpc>
                <a:spcPct val="150000"/>
              </a:lnSpc>
              <a:buFont typeface="Arial" panose="020B0604020202020204" pitchFamily="34" charset="0"/>
              <a:buChar char="•"/>
            </a:pPr>
            <a:r>
              <a:rPr lang="vi-VN" sz="2000" dirty="0"/>
              <a:t>Do </a:t>
            </a:r>
            <a:r>
              <a:rPr lang="vi-VN" sz="2000" dirty="0" err="1"/>
              <a:t>you</a:t>
            </a:r>
            <a:r>
              <a:rPr lang="vi-VN" sz="2000" dirty="0"/>
              <a:t> </a:t>
            </a:r>
            <a:r>
              <a:rPr lang="vi-VN" sz="2000" dirty="0" err="1"/>
              <a:t>have</a:t>
            </a:r>
            <a:r>
              <a:rPr lang="vi-VN" sz="2000" dirty="0"/>
              <a:t> </a:t>
            </a:r>
            <a:r>
              <a:rPr lang="vi-VN" sz="2000" dirty="0" err="1"/>
              <a:t>any</a:t>
            </a:r>
            <a:r>
              <a:rPr lang="vi-VN" sz="2000" dirty="0"/>
              <a:t> </a:t>
            </a:r>
            <a:r>
              <a:rPr lang="vi-VN" sz="2000" dirty="0" err="1"/>
              <a:t>experience</a:t>
            </a:r>
            <a:r>
              <a:rPr lang="vi-VN" sz="2000" dirty="0"/>
              <a:t> </a:t>
            </a:r>
            <a:r>
              <a:rPr lang="vi-VN" sz="2000" dirty="0" err="1"/>
              <a:t>related</a:t>
            </a:r>
            <a:r>
              <a:rPr lang="vi-VN" sz="2000" dirty="0"/>
              <a:t> to the </a:t>
            </a:r>
            <a:r>
              <a:rPr lang="vi-VN" sz="2000" dirty="0" err="1"/>
              <a:t>energy</a:t>
            </a:r>
            <a:r>
              <a:rPr lang="vi-VN" sz="2000" dirty="0"/>
              <a:t> </a:t>
            </a:r>
            <a:r>
              <a:rPr lang="vi-VN" sz="2000" dirty="0" err="1"/>
              <a:t>saving</a:t>
            </a:r>
            <a:r>
              <a:rPr lang="vi-VN" sz="2000" dirty="0"/>
              <a:t> in </a:t>
            </a:r>
            <a:r>
              <a:rPr lang="vi-VN" sz="2000" dirty="0" err="1"/>
              <a:t>production</a:t>
            </a:r>
            <a:r>
              <a:rPr lang="vi-VN" sz="2000" dirty="0"/>
              <a:t> </a:t>
            </a:r>
            <a:r>
              <a:rPr lang="vi-VN" sz="2000" dirty="0" err="1"/>
              <a:t>process</a:t>
            </a:r>
            <a:r>
              <a:rPr lang="vi-VN" sz="2000" dirty="0"/>
              <a:t> </a:t>
            </a:r>
            <a:r>
              <a:rPr lang="vi-VN" sz="2000" dirty="0" err="1"/>
              <a:t>of</a:t>
            </a:r>
            <a:r>
              <a:rPr lang="vi-VN" sz="2000" dirty="0"/>
              <a:t> </a:t>
            </a:r>
            <a:r>
              <a:rPr lang="vi-VN" sz="2000" dirty="0" err="1"/>
              <a:t>your</a:t>
            </a:r>
            <a:r>
              <a:rPr lang="vi-VN" sz="2000" dirty="0"/>
              <a:t> </a:t>
            </a:r>
            <a:r>
              <a:rPr lang="vi-VN" sz="2000" dirty="0" err="1"/>
              <a:t>system</a:t>
            </a:r>
            <a:r>
              <a:rPr lang="vi-VN" sz="2000" dirty="0"/>
              <a:t>. </a:t>
            </a:r>
            <a:endParaRPr lang="en-US" sz="2000" dirty="0"/>
          </a:p>
        </p:txBody>
      </p:sp>
    </p:spTree>
    <p:extLst>
      <p:ext uri="{BB962C8B-B14F-4D97-AF65-F5344CB8AC3E}">
        <p14:creationId xmlns:p14="http://schemas.microsoft.com/office/powerpoint/2010/main" val="3898488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A5C5E-E42D-DCA4-8DF1-2B53E7923161}"/>
              </a:ext>
            </a:extLst>
          </p:cNvPr>
          <p:cNvSpPr>
            <a:spLocks noGrp="1"/>
          </p:cNvSpPr>
          <p:nvPr>
            <p:ph type="title"/>
          </p:nvPr>
        </p:nvSpPr>
        <p:spPr/>
        <p:txBody>
          <a:bodyPr>
            <a:normAutofit fontScale="90000"/>
          </a:bodyPr>
          <a:lstStyle/>
          <a:p>
            <a:r>
              <a:rPr lang="vi-VN" sz="3100" dirty="0" err="1">
                <a:solidFill>
                  <a:schemeClr val="accent1">
                    <a:lumMod val="50000"/>
                  </a:schemeClr>
                </a:solidFill>
                <a:latin typeface="+mn-lt"/>
              </a:rPr>
              <a:t>Conclusion</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8B2E8039-607B-5373-6044-FF0E04EE0956}"/>
              </a:ext>
            </a:extLst>
          </p:cNvPr>
          <p:cNvSpPr>
            <a:spLocks noGrp="1"/>
          </p:cNvSpPr>
          <p:nvPr>
            <p:ph type="body" idx="1"/>
          </p:nvPr>
        </p:nvSpPr>
        <p:spPr>
          <a:xfrm>
            <a:off x="445008" y="1409600"/>
            <a:ext cx="11301984" cy="4681918"/>
          </a:xfrm>
        </p:spPr>
        <p:txBody>
          <a:bodyPr>
            <a:noAutofit/>
          </a:bodyPr>
          <a:lstStyle/>
          <a:p>
            <a:pPr marL="952485" lvl="1" indent="-342900" eaLnBrk="0" fontAlgn="base" hangingPunct="0">
              <a:lnSpc>
                <a:spcPct val="150000"/>
              </a:lnSpc>
              <a:spcBef>
                <a:spcPts val="600"/>
              </a:spcBef>
              <a:spcAft>
                <a:spcPts val="600"/>
              </a:spcAft>
              <a:buClrTx/>
              <a:buSzTx/>
            </a:pPr>
            <a:r>
              <a:rPr lang="en-US" altLang="en-US" sz="2000" dirty="0">
                <a:solidFill>
                  <a:schemeClr val="tx1"/>
                </a:solidFill>
                <a:latin typeface="Arial" panose="020B0604020202020204" pitchFamily="34" charset="0"/>
              </a:rPr>
              <a:t>The production of fired clay bricks, unfired bricks, and ceramics all has great potential for energy savings, with unfired bricks (especially concrete and aggregate cement) leading the way thanks to the elimination of the firing process. 
Solutions such as modern kilns, heat recirculation, the use of industrial waste, additives to reduce furnace temperatures, and renewable energy are key to energy optimization. 
With the support from policies (Decision 2171/QD-</a:t>
            </a:r>
            <a:r>
              <a:rPr lang="en-US" altLang="en-US" sz="2000" dirty="0" err="1">
                <a:solidFill>
                  <a:schemeClr val="tx1"/>
                </a:solidFill>
                <a:latin typeface="Arial" panose="020B0604020202020204" pitchFamily="34" charset="0"/>
              </a:rPr>
              <a:t>TTg</a:t>
            </a:r>
            <a:r>
              <a:rPr lang="en-US" altLang="en-US" sz="2000" dirty="0">
                <a:solidFill>
                  <a:schemeClr val="tx1"/>
                </a:solidFill>
                <a:latin typeface="Arial" panose="020B0604020202020204" pitchFamily="34" charset="0"/>
              </a:rPr>
              <a:t>, Circular 13/2017/TT-BXD), Vietnam's brick and ceramic industry can achieve the goal of saving 1-1.5 million TOE/year and reducing 2-3 million tons of CO2/year, contributing to sustainable development and green construction</a:t>
            </a:r>
            <a:endParaRPr lang="en-US" sz="2000" dirty="0"/>
          </a:p>
        </p:txBody>
      </p:sp>
    </p:spTree>
    <p:extLst>
      <p:ext uri="{BB962C8B-B14F-4D97-AF65-F5344CB8AC3E}">
        <p14:creationId xmlns:p14="http://schemas.microsoft.com/office/powerpoint/2010/main" val="2251240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rmAutofit/>
          </a:bodyPr>
          <a:lstStyle/>
          <a:p>
            <a:pPr algn="ctr"/>
            <a:r>
              <a:rPr lang="vi-VN" dirty="0">
                <a:solidFill>
                  <a:schemeClr val="accent1">
                    <a:lumMod val="50000"/>
                  </a:schemeClr>
                </a:solidFill>
                <a:latin typeface="Arial" panose="020B0604020202020204" pitchFamily="34" charset="0"/>
              </a:rPr>
              <a:t>Final energy consumption by industry in Vietnam</a:t>
            </a:r>
            <a:endParaRPr lang="en-US" dirty="0">
              <a:solidFill>
                <a:schemeClr val="accent1">
                  <a:lumMod val="50000"/>
                </a:schemeClr>
              </a:solidFill>
            </a:endParaRPr>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pSp>
        <p:nvGrpSpPr>
          <p:cNvPr id="20" name="Group 19">
            <a:extLst>
              <a:ext uri="{FF2B5EF4-FFF2-40B4-BE49-F238E27FC236}">
                <a16:creationId xmlns:a16="http://schemas.microsoft.com/office/drawing/2014/main" id="{47315738-42DD-7186-0A55-B27AD343A016}"/>
              </a:ext>
            </a:extLst>
          </p:cNvPr>
          <p:cNvGrpSpPr/>
          <p:nvPr/>
        </p:nvGrpSpPr>
        <p:grpSpPr>
          <a:xfrm>
            <a:off x="1284514" y="1543219"/>
            <a:ext cx="9322382" cy="3953342"/>
            <a:chOff x="1284514" y="1543219"/>
            <a:chExt cx="9322382" cy="3953342"/>
          </a:xfrm>
        </p:grpSpPr>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rcRect b="13601"/>
            <a:stretch/>
          </p:blipFill>
          <p:spPr>
            <a:xfrm>
              <a:off x="1585104" y="1543219"/>
              <a:ext cx="9021792" cy="3953342"/>
            </a:xfrm>
            <a:prstGeom prst="rect">
              <a:avLst/>
            </a:prstGeom>
          </p:spPr>
        </p:pic>
        <p:sp>
          <p:nvSpPr>
            <p:cNvPr id="6" name="TextBox 5">
              <a:extLst>
                <a:ext uri="{FF2B5EF4-FFF2-40B4-BE49-F238E27FC236}">
                  <a16:creationId xmlns:a16="http://schemas.microsoft.com/office/drawing/2014/main" id="{01423AA1-42CC-B88F-03C4-A15EF201E548}"/>
                </a:ext>
              </a:extLst>
            </p:cNvPr>
            <p:cNvSpPr txBox="1"/>
            <p:nvPr/>
          </p:nvSpPr>
          <p:spPr>
            <a:xfrm>
              <a:off x="1284514" y="3831071"/>
              <a:ext cx="1050026" cy="415498"/>
            </a:xfrm>
            <a:prstGeom prst="rect">
              <a:avLst/>
            </a:prstGeom>
            <a:solidFill>
              <a:schemeClr val="bg1"/>
            </a:solidFill>
          </p:spPr>
          <p:txBody>
            <a:bodyPr wrap="square" rtlCol="0">
              <a:spAutoFit/>
            </a:bodyPr>
            <a:lstStyle/>
            <a:p>
              <a:r>
                <a:rPr lang="en-VN" sz="1050" dirty="0">
                  <a:solidFill>
                    <a:schemeClr val="bg2">
                      <a:lumMod val="75000"/>
                    </a:schemeClr>
                  </a:solidFill>
                </a:rPr>
                <a:t>Transportation</a:t>
              </a:r>
            </a:p>
            <a:p>
              <a:r>
                <a:rPr lang="en-VN" sz="1050" dirty="0">
                  <a:solidFill>
                    <a:schemeClr val="bg2">
                      <a:lumMod val="75000"/>
                    </a:schemeClr>
                  </a:solidFill>
                </a:rPr>
                <a:t>31,7%</a:t>
              </a:r>
            </a:p>
          </p:txBody>
        </p:sp>
        <p:sp>
          <p:nvSpPr>
            <p:cNvPr id="7" name="TextBox 6">
              <a:extLst>
                <a:ext uri="{FF2B5EF4-FFF2-40B4-BE49-F238E27FC236}">
                  <a16:creationId xmlns:a16="http://schemas.microsoft.com/office/drawing/2014/main" id="{94852C2E-CBE2-EE8F-B5DB-0D2BF78EEFF2}"/>
                </a:ext>
              </a:extLst>
            </p:cNvPr>
            <p:cNvSpPr txBox="1"/>
            <p:nvPr/>
          </p:nvSpPr>
          <p:spPr>
            <a:xfrm>
              <a:off x="2345426" y="2306151"/>
              <a:ext cx="767888" cy="415498"/>
            </a:xfrm>
            <a:prstGeom prst="rect">
              <a:avLst/>
            </a:prstGeom>
            <a:solidFill>
              <a:schemeClr val="bg1"/>
            </a:solidFill>
          </p:spPr>
          <p:txBody>
            <a:bodyPr wrap="square" rtlCol="0">
              <a:spAutoFit/>
            </a:bodyPr>
            <a:lstStyle/>
            <a:p>
              <a:r>
                <a:rPr lang="en-VN" sz="1050" dirty="0">
                  <a:solidFill>
                    <a:schemeClr val="bg2">
                      <a:lumMod val="75000"/>
                    </a:schemeClr>
                  </a:solidFill>
                </a:rPr>
                <a:t>Services</a:t>
              </a:r>
            </a:p>
            <a:p>
              <a:r>
                <a:rPr lang="en-VN" sz="1050" dirty="0">
                  <a:solidFill>
                    <a:schemeClr val="bg2">
                      <a:lumMod val="75000"/>
                    </a:schemeClr>
                  </a:solidFill>
                </a:rPr>
                <a:t>3,9%</a:t>
              </a:r>
            </a:p>
          </p:txBody>
        </p:sp>
        <p:sp>
          <p:nvSpPr>
            <p:cNvPr id="8" name="TextBox 7">
              <a:extLst>
                <a:ext uri="{FF2B5EF4-FFF2-40B4-BE49-F238E27FC236}">
                  <a16:creationId xmlns:a16="http://schemas.microsoft.com/office/drawing/2014/main" id="{F2D73E2B-A3DF-04E3-5D05-BDA315D27B2F}"/>
                </a:ext>
              </a:extLst>
            </p:cNvPr>
            <p:cNvSpPr txBox="1"/>
            <p:nvPr/>
          </p:nvSpPr>
          <p:spPr>
            <a:xfrm>
              <a:off x="3119133" y="2306151"/>
              <a:ext cx="1307998" cy="253916"/>
            </a:xfrm>
            <a:prstGeom prst="rect">
              <a:avLst/>
            </a:prstGeom>
            <a:solidFill>
              <a:schemeClr val="bg1"/>
            </a:solidFill>
          </p:spPr>
          <p:txBody>
            <a:bodyPr wrap="square" rtlCol="0">
              <a:spAutoFit/>
            </a:bodyPr>
            <a:lstStyle/>
            <a:p>
              <a:r>
                <a:rPr lang="en-VN" sz="1050" dirty="0">
                  <a:solidFill>
                    <a:schemeClr val="bg2">
                      <a:lumMod val="75000"/>
                    </a:schemeClr>
                  </a:solidFill>
                </a:rPr>
                <a:t>Household 14,9 %</a:t>
              </a:r>
            </a:p>
          </p:txBody>
        </p:sp>
        <p:sp>
          <p:nvSpPr>
            <p:cNvPr id="9" name="TextBox 8">
              <a:extLst>
                <a:ext uri="{FF2B5EF4-FFF2-40B4-BE49-F238E27FC236}">
                  <a16:creationId xmlns:a16="http://schemas.microsoft.com/office/drawing/2014/main" id="{AA040E1F-9102-A38B-9574-371924D8397C}"/>
                </a:ext>
              </a:extLst>
            </p:cNvPr>
            <p:cNvSpPr txBox="1"/>
            <p:nvPr/>
          </p:nvSpPr>
          <p:spPr>
            <a:xfrm>
              <a:off x="4427131" y="2430568"/>
              <a:ext cx="1026612" cy="415498"/>
            </a:xfrm>
            <a:prstGeom prst="rect">
              <a:avLst/>
            </a:prstGeom>
            <a:solidFill>
              <a:schemeClr val="bg1"/>
            </a:solidFill>
          </p:spPr>
          <p:txBody>
            <a:bodyPr wrap="square" rtlCol="0">
              <a:spAutoFit/>
            </a:bodyPr>
            <a:lstStyle/>
            <a:p>
              <a:r>
                <a:rPr lang="en-VN" sz="1050" dirty="0">
                  <a:solidFill>
                    <a:schemeClr val="bg2">
                      <a:lumMod val="75000"/>
                    </a:schemeClr>
                  </a:solidFill>
                </a:rPr>
                <a:t>Non- energy </a:t>
              </a:r>
            </a:p>
            <a:p>
              <a:r>
                <a:rPr lang="en-VN" sz="1050" dirty="0">
                  <a:solidFill>
                    <a:schemeClr val="bg2">
                      <a:lumMod val="75000"/>
                    </a:schemeClr>
                  </a:solidFill>
                </a:rPr>
                <a:t>2%</a:t>
              </a:r>
            </a:p>
          </p:txBody>
        </p:sp>
        <p:sp>
          <p:nvSpPr>
            <p:cNvPr id="10" name="TextBox 9">
              <a:extLst>
                <a:ext uri="{FF2B5EF4-FFF2-40B4-BE49-F238E27FC236}">
                  <a16:creationId xmlns:a16="http://schemas.microsoft.com/office/drawing/2014/main" id="{E7903265-5185-98B4-A552-6DF7FE7BD7AB}"/>
                </a:ext>
              </a:extLst>
            </p:cNvPr>
            <p:cNvSpPr txBox="1"/>
            <p:nvPr/>
          </p:nvSpPr>
          <p:spPr>
            <a:xfrm>
              <a:off x="4918665" y="4100025"/>
              <a:ext cx="715404" cy="415498"/>
            </a:xfrm>
            <a:prstGeom prst="rect">
              <a:avLst/>
            </a:prstGeom>
            <a:solidFill>
              <a:schemeClr val="bg1"/>
            </a:solidFill>
          </p:spPr>
          <p:txBody>
            <a:bodyPr wrap="square" rtlCol="0">
              <a:spAutoFit/>
            </a:bodyPr>
            <a:lstStyle/>
            <a:p>
              <a:r>
                <a:rPr lang="en-VN" sz="1050" dirty="0">
                  <a:solidFill>
                    <a:schemeClr val="bg2">
                      <a:lumMod val="75000"/>
                    </a:schemeClr>
                  </a:solidFill>
                </a:rPr>
                <a:t>Industry</a:t>
              </a:r>
            </a:p>
            <a:p>
              <a:r>
                <a:rPr lang="en-VN" sz="1050" dirty="0">
                  <a:solidFill>
                    <a:schemeClr val="bg2">
                      <a:lumMod val="75000"/>
                    </a:schemeClr>
                  </a:solidFill>
                </a:rPr>
                <a:t>45,7%</a:t>
              </a:r>
            </a:p>
          </p:txBody>
        </p:sp>
        <p:sp>
          <p:nvSpPr>
            <p:cNvPr id="11" name="TextBox 10">
              <a:extLst>
                <a:ext uri="{FF2B5EF4-FFF2-40B4-BE49-F238E27FC236}">
                  <a16:creationId xmlns:a16="http://schemas.microsoft.com/office/drawing/2014/main" id="{3CE5EC77-5AFB-D82A-A77F-A05808BF32AF}"/>
                </a:ext>
              </a:extLst>
            </p:cNvPr>
            <p:cNvSpPr txBox="1"/>
            <p:nvPr/>
          </p:nvSpPr>
          <p:spPr>
            <a:xfrm>
              <a:off x="2334540" y="4877512"/>
              <a:ext cx="898517" cy="415498"/>
            </a:xfrm>
            <a:prstGeom prst="rect">
              <a:avLst/>
            </a:prstGeom>
            <a:solidFill>
              <a:schemeClr val="bg1"/>
            </a:solidFill>
          </p:spPr>
          <p:txBody>
            <a:bodyPr wrap="square" rtlCol="0">
              <a:spAutoFit/>
            </a:bodyPr>
            <a:lstStyle/>
            <a:p>
              <a:r>
                <a:rPr lang="en-VN" sz="1050" dirty="0">
                  <a:solidFill>
                    <a:schemeClr val="bg2">
                      <a:lumMod val="75000"/>
                    </a:schemeClr>
                  </a:solidFill>
                </a:rPr>
                <a:t>Argriculture</a:t>
              </a:r>
            </a:p>
            <a:p>
              <a:r>
                <a:rPr lang="en-VN" sz="1050" dirty="0">
                  <a:solidFill>
                    <a:schemeClr val="bg2">
                      <a:lumMod val="75000"/>
                    </a:schemeClr>
                  </a:solidFill>
                </a:rPr>
                <a:t>1,8 %</a:t>
              </a:r>
            </a:p>
          </p:txBody>
        </p:sp>
        <p:sp>
          <p:nvSpPr>
            <p:cNvPr id="12" name="TextBox 11">
              <a:extLst>
                <a:ext uri="{FF2B5EF4-FFF2-40B4-BE49-F238E27FC236}">
                  <a16:creationId xmlns:a16="http://schemas.microsoft.com/office/drawing/2014/main" id="{441FAC39-AF4C-74AF-95E1-19492A654A1A}"/>
                </a:ext>
              </a:extLst>
            </p:cNvPr>
            <p:cNvSpPr txBox="1"/>
            <p:nvPr/>
          </p:nvSpPr>
          <p:spPr>
            <a:xfrm>
              <a:off x="3233058" y="1820097"/>
              <a:ext cx="1194074" cy="400110"/>
            </a:xfrm>
            <a:prstGeom prst="rect">
              <a:avLst/>
            </a:prstGeom>
            <a:solidFill>
              <a:schemeClr val="bg1"/>
            </a:solidFill>
          </p:spPr>
          <p:txBody>
            <a:bodyPr wrap="square" rtlCol="0">
              <a:spAutoFit/>
            </a:bodyPr>
            <a:lstStyle/>
            <a:p>
              <a:pPr algn="ctr"/>
              <a:r>
                <a:rPr lang="en-VN" sz="2000" b="1" dirty="0">
                  <a:solidFill>
                    <a:schemeClr val="bg2">
                      <a:lumMod val="75000"/>
                    </a:schemeClr>
                  </a:solidFill>
                </a:rPr>
                <a:t>2012</a:t>
              </a:r>
            </a:p>
          </p:txBody>
        </p:sp>
        <p:sp>
          <p:nvSpPr>
            <p:cNvPr id="13" name="TextBox 12">
              <a:extLst>
                <a:ext uri="{FF2B5EF4-FFF2-40B4-BE49-F238E27FC236}">
                  <a16:creationId xmlns:a16="http://schemas.microsoft.com/office/drawing/2014/main" id="{4AE3272D-1B71-0CC0-BEF4-DC165C294ED6}"/>
                </a:ext>
              </a:extLst>
            </p:cNvPr>
            <p:cNvSpPr txBox="1"/>
            <p:nvPr/>
          </p:nvSpPr>
          <p:spPr>
            <a:xfrm>
              <a:off x="7369629" y="1820097"/>
              <a:ext cx="1194074" cy="400110"/>
            </a:xfrm>
            <a:prstGeom prst="rect">
              <a:avLst/>
            </a:prstGeom>
            <a:solidFill>
              <a:schemeClr val="bg1"/>
            </a:solidFill>
          </p:spPr>
          <p:txBody>
            <a:bodyPr wrap="square" rtlCol="0">
              <a:spAutoFit/>
            </a:bodyPr>
            <a:lstStyle/>
            <a:p>
              <a:pPr algn="ctr"/>
              <a:r>
                <a:rPr lang="en-VN" sz="2000" b="1" dirty="0">
                  <a:solidFill>
                    <a:schemeClr val="bg2">
                      <a:lumMod val="75000"/>
                    </a:schemeClr>
                  </a:solidFill>
                </a:rPr>
                <a:t>2021</a:t>
              </a:r>
            </a:p>
          </p:txBody>
        </p:sp>
        <p:sp>
          <p:nvSpPr>
            <p:cNvPr id="14" name="TextBox 13">
              <a:extLst>
                <a:ext uri="{FF2B5EF4-FFF2-40B4-BE49-F238E27FC236}">
                  <a16:creationId xmlns:a16="http://schemas.microsoft.com/office/drawing/2014/main" id="{44DEC9D3-9F87-3C12-60BC-0E472BDB3F93}"/>
                </a:ext>
              </a:extLst>
            </p:cNvPr>
            <p:cNvSpPr txBox="1"/>
            <p:nvPr/>
          </p:nvSpPr>
          <p:spPr>
            <a:xfrm>
              <a:off x="5949221" y="2638317"/>
              <a:ext cx="812520" cy="253916"/>
            </a:xfrm>
            <a:prstGeom prst="rect">
              <a:avLst/>
            </a:prstGeom>
            <a:solidFill>
              <a:schemeClr val="bg1"/>
            </a:solidFill>
          </p:spPr>
          <p:txBody>
            <a:bodyPr wrap="square" rtlCol="0">
              <a:spAutoFit/>
            </a:bodyPr>
            <a:lstStyle/>
            <a:p>
              <a:pPr algn="r"/>
              <a:r>
                <a:rPr lang="en-VN" sz="1050" dirty="0">
                  <a:solidFill>
                    <a:schemeClr val="bg2">
                      <a:lumMod val="75000"/>
                    </a:schemeClr>
                  </a:solidFill>
                </a:rPr>
                <a:t>Industry</a:t>
              </a:r>
            </a:p>
          </p:txBody>
        </p:sp>
        <p:sp>
          <p:nvSpPr>
            <p:cNvPr id="15" name="TextBox 14">
              <a:extLst>
                <a:ext uri="{FF2B5EF4-FFF2-40B4-BE49-F238E27FC236}">
                  <a16:creationId xmlns:a16="http://schemas.microsoft.com/office/drawing/2014/main" id="{ECD25CDD-CC73-C721-DA16-C93445137608}"/>
                </a:ext>
              </a:extLst>
            </p:cNvPr>
            <p:cNvSpPr txBox="1"/>
            <p:nvPr/>
          </p:nvSpPr>
          <p:spPr>
            <a:xfrm>
              <a:off x="5634068" y="4758021"/>
              <a:ext cx="763931" cy="577081"/>
            </a:xfrm>
            <a:prstGeom prst="rect">
              <a:avLst/>
            </a:prstGeom>
            <a:solidFill>
              <a:schemeClr val="bg1"/>
            </a:solidFill>
          </p:spPr>
          <p:txBody>
            <a:bodyPr wrap="square" rtlCol="0">
              <a:spAutoFit/>
            </a:bodyPr>
            <a:lstStyle/>
            <a:p>
              <a:pPr algn="r"/>
              <a:r>
                <a:rPr lang="en-VN" sz="1050" dirty="0">
                  <a:solidFill>
                    <a:schemeClr val="bg2">
                      <a:lumMod val="75000"/>
                    </a:schemeClr>
                  </a:solidFill>
                </a:rPr>
                <a:t>Non- energy </a:t>
              </a:r>
            </a:p>
            <a:p>
              <a:pPr algn="r"/>
              <a:r>
                <a:rPr lang="en-VN" sz="1050" dirty="0">
                  <a:solidFill>
                    <a:schemeClr val="bg2">
                      <a:lumMod val="75000"/>
                    </a:schemeClr>
                  </a:solidFill>
                </a:rPr>
                <a:t>5,5%</a:t>
              </a:r>
            </a:p>
          </p:txBody>
        </p:sp>
        <p:sp>
          <p:nvSpPr>
            <p:cNvPr id="16" name="TextBox 15">
              <a:extLst>
                <a:ext uri="{FF2B5EF4-FFF2-40B4-BE49-F238E27FC236}">
                  <a16:creationId xmlns:a16="http://schemas.microsoft.com/office/drawing/2014/main" id="{D96A7724-0EA3-9709-07F5-6DB166F25EB8}"/>
                </a:ext>
              </a:extLst>
            </p:cNvPr>
            <p:cNvSpPr txBox="1"/>
            <p:nvPr/>
          </p:nvSpPr>
          <p:spPr>
            <a:xfrm>
              <a:off x="9109168" y="2456246"/>
              <a:ext cx="898517" cy="415498"/>
            </a:xfrm>
            <a:prstGeom prst="rect">
              <a:avLst/>
            </a:prstGeom>
            <a:solidFill>
              <a:schemeClr val="bg1"/>
            </a:solidFill>
          </p:spPr>
          <p:txBody>
            <a:bodyPr wrap="square" rtlCol="0">
              <a:spAutoFit/>
            </a:bodyPr>
            <a:lstStyle/>
            <a:p>
              <a:r>
                <a:rPr lang="en-VN" sz="1050" dirty="0">
                  <a:solidFill>
                    <a:schemeClr val="bg2">
                      <a:lumMod val="75000"/>
                    </a:schemeClr>
                  </a:solidFill>
                </a:rPr>
                <a:t>Argriculture</a:t>
              </a:r>
            </a:p>
            <a:p>
              <a:r>
                <a:rPr lang="en-VN" sz="1050" dirty="0">
                  <a:solidFill>
                    <a:schemeClr val="bg2">
                      <a:lumMod val="75000"/>
                    </a:schemeClr>
                  </a:solidFill>
                </a:rPr>
                <a:t>5,2%</a:t>
              </a:r>
            </a:p>
          </p:txBody>
        </p:sp>
        <p:sp>
          <p:nvSpPr>
            <p:cNvPr id="17" name="TextBox 16">
              <a:extLst>
                <a:ext uri="{FF2B5EF4-FFF2-40B4-BE49-F238E27FC236}">
                  <a16:creationId xmlns:a16="http://schemas.microsoft.com/office/drawing/2014/main" id="{F1605093-AB50-8E83-3471-E4051544C3AC}"/>
                </a:ext>
              </a:extLst>
            </p:cNvPr>
            <p:cNvSpPr txBox="1"/>
            <p:nvPr/>
          </p:nvSpPr>
          <p:spPr>
            <a:xfrm>
              <a:off x="9462352" y="3045248"/>
              <a:ext cx="1050026" cy="415498"/>
            </a:xfrm>
            <a:prstGeom prst="rect">
              <a:avLst/>
            </a:prstGeom>
            <a:solidFill>
              <a:schemeClr val="bg1"/>
            </a:solidFill>
          </p:spPr>
          <p:txBody>
            <a:bodyPr wrap="square" rtlCol="0">
              <a:spAutoFit/>
            </a:bodyPr>
            <a:lstStyle/>
            <a:p>
              <a:r>
                <a:rPr lang="en-VN" sz="1050" dirty="0">
                  <a:solidFill>
                    <a:schemeClr val="bg2">
                      <a:lumMod val="75000"/>
                    </a:schemeClr>
                  </a:solidFill>
                </a:rPr>
                <a:t>Transportation</a:t>
              </a:r>
            </a:p>
            <a:p>
              <a:r>
                <a:rPr lang="en-VN" sz="1050" dirty="0">
                  <a:solidFill>
                    <a:schemeClr val="bg2">
                      <a:lumMod val="75000"/>
                    </a:schemeClr>
                  </a:solidFill>
                </a:rPr>
                <a:t>16,7%</a:t>
              </a:r>
            </a:p>
          </p:txBody>
        </p:sp>
        <p:sp>
          <p:nvSpPr>
            <p:cNvPr id="18" name="TextBox 17">
              <a:extLst>
                <a:ext uri="{FF2B5EF4-FFF2-40B4-BE49-F238E27FC236}">
                  <a16:creationId xmlns:a16="http://schemas.microsoft.com/office/drawing/2014/main" id="{D20E93DD-2017-049D-7D11-153569EA4CE6}"/>
                </a:ext>
              </a:extLst>
            </p:cNvPr>
            <p:cNvSpPr txBox="1"/>
            <p:nvPr/>
          </p:nvSpPr>
          <p:spPr>
            <a:xfrm>
              <a:off x="9446386" y="3986257"/>
              <a:ext cx="767888" cy="415498"/>
            </a:xfrm>
            <a:prstGeom prst="rect">
              <a:avLst/>
            </a:prstGeom>
            <a:solidFill>
              <a:schemeClr val="bg1"/>
            </a:solidFill>
          </p:spPr>
          <p:txBody>
            <a:bodyPr wrap="square" rtlCol="0">
              <a:spAutoFit/>
            </a:bodyPr>
            <a:lstStyle/>
            <a:p>
              <a:r>
                <a:rPr lang="en-VN" sz="1050" dirty="0">
                  <a:solidFill>
                    <a:schemeClr val="bg2">
                      <a:lumMod val="75000"/>
                    </a:schemeClr>
                  </a:solidFill>
                </a:rPr>
                <a:t>Services</a:t>
              </a:r>
            </a:p>
            <a:p>
              <a:r>
                <a:rPr lang="en-VN" sz="1050" dirty="0">
                  <a:solidFill>
                    <a:schemeClr val="bg2">
                      <a:lumMod val="75000"/>
                    </a:schemeClr>
                  </a:solidFill>
                </a:rPr>
                <a:t>3,2%</a:t>
              </a:r>
            </a:p>
          </p:txBody>
        </p:sp>
        <p:sp>
          <p:nvSpPr>
            <p:cNvPr id="19" name="TextBox 18">
              <a:extLst>
                <a:ext uri="{FF2B5EF4-FFF2-40B4-BE49-F238E27FC236}">
                  <a16:creationId xmlns:a16="http://schemas.microsoft.com/office/drawing/2014/main" id="{B9C1CBFF-034F-3774-1F93-DE965DE36159}"/>
                </a:ext>
              </a:extLst>
            </p:cNvPr>
            <p:cNvSpPr txBox="1"/>
            <p:nvPr/>
          </p:nvSpPr>
          <p:spPr>
            <a:xfrm>
              <a:off x="8873113" y="4670430"/>
              <a:ext cx="898517" cy="415498"/>
            </a:xfrm>
            <a:prstGeom prst="rect">
              <a:avLst/>
            </a:prstGeom>
            <a:solidFill>
              <a:schemeClr val="bg1"/>
            </a:solidFill>
          </p:spPr>
          <p:txBody>
            <a:bodyPr wrap="square" rtlCol="0">
              <a:spAutoFit/>
            </a:bodyPr>
            <a:lstStyle/>
            <a:p>
              <a:r>
                <a:rPr lang="en-VN" sz="1050" dirty="0">
                  <a:solidFill>
                    <a:schemeClr val="bg2">
                      <a:lumMod val="75000"/>
                    </a:schemeClr>
                  </a:solidFill>
                </a:rPr>
                <a:t>Household</a:t>
              </a:r>
            </a:p>
            <a:p>
              <a:r>
                <a:rPr lang="en-VN" sz="1050" dirty="0">
                  <a:solidFill>
                    <a:schemeClr val="bg2">
                      <a:lumMod val="75000"/>
                    </a:schemeClr>
                  </a:solidFill>
                </a:rPr>
                <a:t>15,3 %</a:t>
              </a:r>
            </a:p>
          </p:txBody>
        </p:sp>
      </p:grpSp>
    </p:spTree>
    <p:extLst>
      <p:ext uri="{BB962C8B-B14F-4D97-AF65-F5344CB8AC3E}">
        <p14:creationId xmlns:p14="http://schemas.microsoft.com/office/powerpoint/2010/main" val="128246191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fontScale="925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a:t>
            </a:r>
            <a:r>
              <a:rPr lang="vi-VN" dirty="0"/>
              <a:t>491</a:t>
            </a:r>
            <a:r>
              <a:rPr lang="en-US" dirty="0"/>
              <a:t> DEUs (up from 2,496 in 2017), consuming 51,393,648 TOE, with DEUs in the industrial sector making up the majority—2,</a:t>
            </a:r>
            <a:r>
              <a:rPr lang="vi-VN" dirty="0"/>
              <a:t>864</a:t>
            </a:r>
            <a:r>
              <a:rPr lang="en-US" dirty="0"/>
              <a:t> facilities consuming 50,570,115 TOE. </a:t>
            </a:r>
            <a:r>
              <a:rPr lang="vi-VN" dirty="0" err="1"/>
              <a:t>There</a:t>
            </a:r>
            <a:r>
              <a:rPr lang="vi-VN" dirty="0"/>
              <a:t> </a:t>
            </a:r>
            <a:r>
              <a:rPr lang="vi-VN" dirty="0" err="1"/>
              <a:t>are</a:t>
            </a:r>
            <a:r>
              <a:rPr lang="vi-VN" dirty="0"/>
              <a:t> </a:t>
            </a:r>
            <a:r>
              <a:rPr lang="vi-VN" b="1" dirty="0"/>
              <a:t>143 </a:t>
            </a:r>
            <a:r>
              <a:rPr lang="vi-VN" b="1" dirty="0" err="1"/>
              <a:t>DEUs</a:t>
            </a:r>
            <a:r>
              <a:rPr lang="vi-VN" b="1" dirty="0"/>
              <a:t> in </a:t>
            </a:r>
            <a:r>
              <a:rPr lang="vi-VN" b="1" dirty="0" err="1"/>
              <a:t>Brick</a:t>
            </a:r>
            <a:r>
              <a:rPr lang="vi-VN" b="1" dirty="0"/>
              <a:t> </a:t>
            </a:r>
            <a:r>
              <a:rPr lang="vi-VN" b="1" dirty="0" err="1"/>
              <a:t>and</a:t>
            </a:r>
            <a:r>
              <a:rPr lang="vi-VN" b="1" dirty="0"/>
              <a:t> </a:t>
            </a:r>
            <a:r>
              <a:rPr lang="vi-VN" b="1" dirty="0" err="1"/>
              <a:t>Ceramic</a:t>
            </a:r>
            <a:r>
              <a:rPr lang="vi-VN" b="1" dirty="0"/>
              <a:t> </a:t>
            </a:r>
            <a:r>
              <a:rPr lang="vi-VN" dirty="0" err="1"/>
              <a:t>Industry</a:t>
            </a:r>
            <a:r>
              <a:rPr lang="vi-VN" dirty="0"/>
              <a:t> </a:t>
            </a:r>
            <a:r>
              <a:rPr lang="vi-VN" dirty="0" err="1"/>
              <a:t>that</a:t>
            </a:r>
            <a:r>
              <a:rPr lang="vi-VN" dirty="0"/>
              <a:t> </a:t>
            </a:r>
            <a:r>
              <a:rPr lang="vi-VN" dirty="0" err="1"/>
              <a:t>consume</a:t>
            </a:r>
            <a:r>
              <a:rPr lang="vi-VN" dirty="0"/>
              <a:t> 1,332,655 TOE.  </a:t>
            </a:r>
            <a:r>
              <a:rPr lang="en-US" dirty="0"/>
              <a:t>.</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7</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
        <p:nvSpPr>
          <p:cNvPr id="6" name="TextBox 5">
            <a:extLst>
              <a:ext uri="{FF2B5EF4-FFF2-40B4-BE49-F238E27FC236}">
                <a16:creationId xmlns:a16="http://schemas.microsoft.com/office/drawing/2014/main" id="{00025A51-A3EA-DBCE-4951-24A09649960A}"/>
              </a:ext>
            </a:extLst>
          </p:cNvPr>
          <p:cNvSpPr txBox="1"/>
          <p:nvPr/>
        </p:nvSpPr>
        <p:spPr>
          <a:xfrm>
            <a:off x="2296085" y="1504502"/>
            <a:ext cx="6098240" cy="379656"/>
          </a:xfrm>
          <a:prstGeom prst="rect">
            <a:avLst/>
          </a:prstGeom>
          <a:noFill/>
        </p:spPr>
        <p:txBody>
          <a:bodyPr wrap="square">
            <a:spAutoFit/>
          </a:bodyPr>
          <a:lstStyle/>
          <a:p>
            <a:r>
              <a:rPr lang="vi-VN" b="1" dirty="0"/>
              <a:t>143 DEUs in Brick and Ceramic </a:t>
            </a:r>
            <a:endParaRPr lang="en-VN" dirty="0"/>
          </a:p>
        </p:txBody>
      </p:sp>
    </p:spTree>
    <p:extLst>
      <p:ext uri="{BB962C8B-B14F-4D97-AF65-F5344CB8AC3E}">
        <p14:creationId xmlns:p14="http://schemas.microsoft.com/office/powerpoint/2010/main" val="67806832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31559</TotalTime>
  <Words>4499</Words>
  <Application>Microsoft Macintosh PowerPoint</Application>
  <PresentationFormat>Widescreen</PresentationFormat>
  <Paragraphs>285</Paragraphs>
  <Slides>50</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Times New Roman</vt:lpstr>
      <vt:lpstr>Roboto</vt:lpstr>
      <vt:lpstr>Fira Sans Extra Condensed</vt:lpstr>
      <vt:lpstr>Wingdings</vt:lpstr>
      <vt:lpstr>Times</vt:lpstr>
      <vt:lpstr>Old Standard TT</vt:lpstr>
      <vt:lpstr>Tahoma</vt:lpstr>
      <vt:lpstr>Arial</vt:lpstr>
      <vt:lpstr>Energy Saving Infographics by Slidesgo</vt:lpstr>
      <vt:lpstr>PowerPoint Presentation</vt:lpstr>
      <vt:lpstr>Small group discuss and presentation</vt:lpstr>
      <vt:lpstr>Global industrial energy usage</vt:lpstr>
      <vt:lpstr>Final electricity consumption by sector in Vietnam</vt:lpstr>
      <vt:lpstr>Final energy consumption by industry in Vietnam</vt:lpstr>
      <vt:lpstr>Current status of energy use in Vietnam</vt:lpstr>
      <vt:lpstr>Characteristics of energy consumption in Vietnam’s industry</vt:lpstr>
      <vt:lpstr>Number of Designated Energy Users (DEUs)</vt:lpstr>
      <vt:lpstr>PowerPoint Presentation</vt:lpstr>
      <vt:lpstr>PowerPoint Presentation</vt:lpstr>
      <vt:lpstr>AVERAGE ELECTRICITY PRICE (2010 – 2024)</vt:lpstr>
      <vt:lpstr>Current status of energy use in industry</vt:lpstr>
      <vt:lpstr>Energy consumption structure in the industry</vt:lpstr>
      <vt:lpstr>Causes of high energy consumption in brick and ceramic processing</vt:lpstr>
      <vt:lpstr>Challenges in energy management and utilization</vt:lpstr>
      <vt:lpstr>Trends in sustainable development in industry</vt:lpstr>
      <vt:lpstr>PowerPoint Presentation</vt:lpstr>
      <vt:lpstr>The current situation of fired brick production</vt:lpstr>
      <vt:lpstr>State Policies and Regulations</vt:lpstr>
      <vt:lpstr>Comparison of fired bricks and non-fired bricks</vt:lpstr>
      <vt:lpstr>Overview of the Ceramic Industry in Vietnam</vt:lpstr>
      <vt:lpstr>Types of Ceramics in Vietnam</vt:lpstr>
      <vt:lpstr>Fired Brick Production Technology</vt:lpstr>
      <vt:lpstr>Fired Brick Production Technology</vt:lpstr>
      <vt:lpstr>Fired Brick Production Technology</vt:lpstr>
      <vt:lpstr>Fired Brick Production Technology</vt:lpstr>
      <vt:lpstr>Fired Brick Production Technology</vt:lpstr>
      <vt:lpstr>Energy used in fired brick production:</vt:lpstr>
      <vt:lpstr>EEMs in fired brick production</vt:lpstr>
      <vt:lpstr>EEMs in fired brick production</vt:lpstr>
      <vt:lpstr>EEMs in fired brick production</vt:lpstr>
      <vt:lpstr>EEMs in fired brick production</vt:lpstr>
      <vt:lpstr>Discussion</vt:lpstr>
      <vt:lpstr>Non Fired brick production</vt:lpstr>
      <vt:lpstr>Concrete brick production process</vt:lpstr>
      <vt:lpstr>Concrete brick production process</vt:lpstr>
      <vt:lpstr>AAC production process</vt:lpstr>
      <vt:lpstr>AAC production process</vt:lpstr>
      <vt:lpstr>EEM in concrete bricks and aggregate cement bricks </vt:lpstr>
      <vt:lpstr>EEM in concrete bricks and aggregate cement bricks </vt:lpstr>
      <vt:lpstr>EEM in Autoclaved concrete bricks (AAC) </vt:lpstr>
      <vt:lpstr>EEM in Autoclaved concrete bricks (AAC) </vt:lpstr>
      <vt:lpstr>Short discussion of Non fired brick and EEMs</vt:lpstr>
      <vt:lpstr>Ceramic production</vt:lpstr>
      <vt:lpstr>Ceramic production process</vt:lpstr>
      <vt:lpstr>EEM in Ceramic processing</vt:lpstr>
      <vt:lpstr>EEM in Ceramic processing</vt:lpstr>
      <vt:lpstr>Short discussion of Ceramic making</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167</cp:revision>
  <dcterms:modified xsi:type="dcterms:W3CDTF">2025-08-27T03:31:36Z</dcterms:modified>
</cp:coreProperties>
</file>